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75" r:id="rId5"/>
    <p:sldId id="265" r:id="rId6"/>
    <p:sldId id="274" r:id="rId7"/>
    <p:sldId id="287" r:id="rId8"/>
    <p:sldId id="269" r:id="rId9"/>
    <p:sldId id="270" r:id="rId10"/>
    <p:sldId id="272" r:id="rId11"/>
    <p:sldId id="276" r:id="rId12"/>
  </p:sldIdLst>
  <p:sldSz cx="9906000" cy="6858000" type="A4"/>
  <p:notesSz cx="6858000" cy="9144000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838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3677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50516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7354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4193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010321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7870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34709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2"/>
    <p:restoredTop sz="94843"/>
  </p:normalViewPr>
  <p:slideViewPr>
    <p:cSldViewPr snapToGrid="0" snapToObjects="1">
      <p:cViewPr varScale="1">
        <p:scale>
          <a:sx n="92" d="100"/>
          <a:sy n="92" d="100"/>
        </p:scale>
        <p:origin x="1160" y="192"/>
      </p:cViewPr>
      <p:guideLst>
        <p:guide orient="horz" pos="3072"/>
        <p:guide pos="4096"/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0794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1pPr>
    <a:lvl2pPr indent="16838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2pPr>
    <a:lvl3pPr indent="33677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3pPr>
    <a:lvl4pPr indent="505160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4pPr>
    <a:lvl5pPr indent="67354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5pPr>
    <a:lvl6pPr indent="84193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6pPr>
    <a:lvl7pPr indent="1010321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7pPr>
    <a:lvl8pPr indent="117870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8pPr>
    <a:lvl9pPr indent="134709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67383" y="1151930"/>
            <a:ext cx="7971234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967383" y="3536156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5117455" y="446484"/>
            <a:ext cx="4063008" cy="5786438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25537" y="446484"/>
            <a:ext cx="4063008" cy="2803922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25537" y="3348633"/>
            <a:ext cx="4063008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5117455" y="1830586"/>
            <a:ext cx="4063008" cy="4420195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25537" y="1830586"/>
            <a:ext cx="4063008" cy="4420195"/>
          </a:xfrm>
          <a:prstGeom prst="rect">
            <a:avLst/>
          </a:prstGeom>
        </p:spPr>
        <p:txBody>
          <a:bodyPr/>
          <a:lstStyle>
            <a:lvl1pPr marL="252580" indent="-252580">
              <a:spcBef>
                <a:spcPts val="2357"/>
              </a:spcBef>
              <a:defRPr sz="2100"/>
            </a:lvl1pPr>
            <a:lvl2pPr marL="505160" indent="-252580">
              <a:spcBef>
                <a:spcPts val="2357"/>
              </a:spcBef>
              <a:defRPr sz="2100"/>
            </a:lvl2pPr>
            <a:lvl3pPr marL="757740" indent="-252580">
              <a:spcBef>
                <a:spcPts val="2357"/>
              </a:spcBef>
              <a:defRPr sz="2100"/>
            </a:lvl3pPr>
            <a:lvl4pPr marL="1010321" indent="-252580">
              <a:spcBef>
                <a:spcPts val="2357"/>
              </a:spcBef>
              <a:defRPr sz="2100"/>
            </a:lvl4pPr>
            <a:lvl5pPr marL="1262901" indent="-252580">
              <a:spcBef>
                <a:spcPts val="2357"/>
              </a:spcBef>
              <a:defRPr sz="21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25537" y="892969"/>
            <a:ext cx="8454926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117455" y="3580805"/>
            <a:ext cx="4063008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122192" y="625078"/>
            <a:ext cx="4063009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725537" y="625078"/>
            <a:ext cx="4063008" cy="5607844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967383" y="4473774"/>
            <a:ext cx="7971234" cy="3525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967383" y="2988249"/>
            <a:ext cx="7971234" cy="5064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25537" y="312539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25537" y="1830586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799183" y="6505277"/>
            <a:ext cx="297960" cy="275624"/>
          </a:xfrm>
          <a:prstGeom prst="rect">
            <a:avLst/>
          </a:prstGeom>
          <a:ln w="12700">
            <a:miter lim="400000"/>
          </a:ln>
        </p:spPr>
        <p:txBody>
          <a:bodyPr wrap="none" lIns="37419" tIns="37419" rIns="37419" bIns="37419">
            <a:spAutoFit/>
          </a:bodyPr>
          <a:lstStyle>
            <a:lvl1pPr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838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3677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0516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7354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4193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10321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7870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4709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27419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54837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82256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309675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637094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64512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91931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619350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946768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838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3677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0516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7354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4193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10321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7870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4709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e.d_ottavio@parisnanterre.f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.saintsurin@parisnanterre.fr" TargetMode="External"/><Relationship Id="rId5" Type="http://schemas.openxmlformats.org/officeDocument/2006/relationships/hyperlink" Target="mailto:s.ferran@cfasup2000.fr" TargetMode="External"/><Relationship Id="rId4" Type="http://schemas.openxmlformats.org/officeDocument/2006/relationships/hyperlink" Target="mailto:n.jonglez@u-paris10.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estufr.parisnanterre.fr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270496" y="-5953"/>
            <a:ext cx="8641450" cy="5887409"/>
          </a:xfrm>
          <a:prstGeom prst="rect">
            <a:avLst/>
          </a:prstGeom>
          <a:solidFill>
            <a:srgbClr val="AE2D2C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</a:defRPr>
            </a:pPr>
            <a:endParaRPr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34" y="-62938"/>
            <a:ext cx="9910067" cy="698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785" y="5724890"/>
            <a:ext cx="2324919" cy="45732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-62701" y="3154133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-32372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644922" y="4671927"/>
            <a:ext cx="252276" cy="4548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7419" tIns="37419" rIns="37419" bIns="37419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36"/>
          <p:cNvSpPr/>
          <p:nvPr/>
        </p:nvSpPr>
        <p:spPr>
          <a:xfrm>
            <a:off x="575302" y="203379"/>
            <a:ext cx="9083369" cy="189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419" tIns="37419" rIns="37419" bIns="37419" anchor="ctr">
            <a:spAutoFit/>
          </a:bodyPr>
          <a:lstStyle/>
          <a:p>
            <a:pPr algn="l">
              <a:spcAft>
                <a:spcPts val="12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3600" dirty="0">
                <a:latin typeface="Averta Regular"/>
                <a:cs typeface="Averta Regular"/>
              </a:rPr>
              <a:t>Master 1 MSCAE</a:t>
            </a:r>
          </a:p>
          <a:p>
            <a:pPr algn="l"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3600" dirty="0">
                <a:latin typeface="Averta Regular"/>
                <a:cs typeface="Averta Regular"/>
              </a:rPr>
              <a:t>Mécanique de Structures Composites: Aéronautique et Eco-conception</a:t>
            </a:r>
            <a:endParaRPr sz="3600" dirty="0">
              <a:latin typeface="Averta Regular"/>
              <a:ea typeface="Arial" charset="0"/>
              <a:cs typeface="Averta Regular"/>
            </a:endParaRPr>
          </a:p>
        </p:txBody>
      </p:sp>
      <p:grpSp>
        <p:nvGrpSpPr>
          <p:cNvPr id="18" name="Group 139"/>
          <p:cNvGrpSpPr/>
          <p:nvPr/>
        </p:nvGrpSpPr>
        <p:grpSpPr>
          <a:xfrm>
            <a:off x="575302" y="3831502"/>
            <a:ext cx="4387461" cy="517165"/>
            <a:chOff x="0" y="0"/>
            <a:chExt cx="5759948" cy="735522"/>
          </a:xfrm>
        </p:grpSpPr>
        <p:sp>
          <p:nvSpPr>
            <p:cNvPr id="19" name="Shape 137"/>
            <p:cNvSpPr/>
            <p:nvPr/>
          </p:nvSpPr>
          <p:spPr>
            <a:xfrm>
              <a:off x="0" y="108116"/>
              <a:ext cx="5759948" cy="6274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200" b="1">
                  <a:solidFill>
                    <a:srgbClr val="FFFFFF"/>
                  </a:solidFill>
                  <a:latin typeface="Averta-Semibold"/>
                  <a:ea typeface="Averta-Semibold"/>
                  <a:cs typeface="Averta-Semibold"/>
                  <a:sym typeface="Averta-Semibold"/>
                </a:defRPr>
              </a:lvl1pPr>
            </a:lstStyle>
            <a:p>
              <a:r>
                <a:rPr lang="en-GB" b="0" dirty="0" err="1">
                  <a:latin typeface="Averta Regular"/>
                  <a:ea typeface="Arial" charset="0"/>
                  <a:cs typeface="Averta Regular"/>
                </a:rPr>
                <a:t>Lundi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</a:t>
              </a:r>
              <a:r>
                <a:rPr lang="en-GB" b="0" dirty="0">
                  <a:latin typeface="Averta Regular"/>
                  <a:ea typeface="Arial" charset="0"/>
                  <a:cs typeface="Averta Regular"/>
                </a:rPr>
                <a:t>2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</a:t>
              </a:r>
              <a:r>
                <a:rPr lang="en-GB" b="0" dirty="0" err="1">
                  <a:latin typeface="Averta Regular"/>
                  <a:ea typeface="Arial" charset="0"/>
                  <a:cs typeface="Averta Regular"/>
                </a:rPr>
                <a:t>septembre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20</a:t>
              </a:r>
              <a:r>
                <a:rPr lang="en-GB" b="0" dirty="0">
                  <a:latin typeface="Averta Regular"/>
                  <a:ea typeface="Arial" charset="0"/>
                  <a:cs typeface="Averta Regular"/>
                </a:rPr>
                <a:t>24</a:t>
              </a:r>
              <a:endParaRPr b="0" dirty="0">
                <a:latin typeface="Averta Regular"/>
                <a:ea typeface="Arial" charset="0"/>
                <a:cs typeface="Averta Regular"/>
              </a:endParaRPr>
            </a:p>
          </p:txBody>
        </p:sp>
        <p:sp>
          <p:nvSpPr>
            <p:cNvPr id="20" name="Shape 138"/>
            <p:cNvSpPr/>
            <p:nvPr/>
          </p:nvSpPr>
          <p:spPr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verta Regular"/>
                <a:cs typeface="Averta Regular"/>
              </a:endParaRPr>
            </a:p>
          </p:txBody>
        </p:sp>
      </p:grpSp>
      <p:pic>
        <p:nvPicPr>
          <p:cNvPr id="2" name="Image 1" descr="logo-UPNsitec-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0" y="5658995"/>
            <a:ext cx="1918470" cy="5348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1" y="555791"/>
            <a:ext cx="8803357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 err="1">
                <a:latin typeface="Averta Regular"/>
                <a:ea typeface="Arial" charset="0"/>
                <a:cs typeface="Averta Regular"/>
              </a:rPr>
              <a:t>Ressources</a:t>
            </a:r>
            <a:r>
              <a:rPr lang="en-GB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informatiques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9142" y="1494169"/>
            <a:ext cx="9246858" cy="1183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/>
            <a:r>
              <a:rPr lang="fr-FR" sz="2400" dirty="0">
                <a:solidFill>
                  <a:schemeClr val="accent5"/>
                </a:solidFill>
                <a:latin typeface="Averta Regular"/>
                <a:cs typeface="Averta Regular"/>
              </a:rPr>
              <a:t>1. Accès aux ordinateurs sur site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Averta Regular"/>
                <a:cs typeface="Averta Regular"/>
              </a:rPr>
              <a:t>Accès avec</a:t>
            </a:r>
            <a:r>
              <a:rPr lang="fr-FR" sz="2400" dirty="0">
                <a:solidFill>
                  <a:schemeClr val="tx1"/>
                </a:solidFill>
                <a:latin typeface="Averta Regular"/>
                <a:cs typeface="Averta Regular"/>
              </a:rPr>
              <a:t> numéro étudiant &amp; </a:t>
            </a:r>
            <a:r>
              <a:rPr lang="fr-FR" sz="2400" dirty="0" err="1">
                <a:solidFill>
                  <a:schemeClr val="tx1"/>
                </a:solidFill>
                <a:latin typeface="Averta Regular"/>
                <a:cs typeface="Averta Regular"/>
              </a:rPr>
              <a:t>mdp</a:t>
            </a:r>
            <a:r>
              <a:rPr lang="fr-FR" sz="2400" dirty="0">
                <a:solidFill>
                  <a:schemeClr val="tx1"/>
                </a:solidFill>
                <a:latin typeface="Averta Regular"/>
                <a:cs typeface="Averta Regular"/>
              </a:rPr>
              <a:t> messagerie UPN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Regular"/>
                <a:cs typeface="Averta Regular"/>
              </a:rPr>
              <a:t>Accès à distance: VDI (modalités encore à confirmer)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840D1855-4CF5-0944-893A-53B76DAE11DE}"/>
              </a:ext>
            </a:extLst>
          </p:cNvPr>
          <p:cNvSpPr txBox="1"/>
          <p:nvPr/>
        </p:nvSpPr>
        <p:spPr>
          <a:xfrm>
            <a:off x="686648" y="2740431"/>
            <a:ext cx="9246858" cy="814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/>
            <a:r>
              <a:rPr lang="fr-FR" sz="2400" dirty="0">
                <a:solidFill>
                  <a:schemeClr val="accent5"/>
                </a:solidFill>
                <a:latin typeface="Averta Regular"/>
                <a:cs typeface="Averta Regular"/>
              </a:rPr>
              <a:t>2. Logiciels avec licences étudiantes gratuites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err="1">
                <a:latin typeface="Averta Regular"/>
                <a:cs typeface="Averta Regular"/>
              </a:rPr>
              <a:t>Ansys</a:t>
            </a:r>
            <a:r>
              <a:rPr lang="fr-FR" sz="2400" dirty="0">
                <a:latin typeface="Averta Regular"/>
                <a:cs typeface="Averta Regular"/>
              </a:rPr>
              <a:t>, </a:t>
            </a:r>
            <a:r>
              <a:rPr lang="fr-FR" sz="2400" dirty="0" err="1">
                <a:latin typeface="Averta Regular"/>
                <a:cs typeface="Averta Regular"/>
              </a:rPr>
              <a:t>Abaqus</a:t>
            </a:r>
            <a:r>
              <a:rPr lang="fr-FR" sz="2400" dirty="0">
                <a:latin typeface="Averta Regular"/>
                <a:cs typeface="Averta Regular"/>
              </a:rPr>
              <a:t>, SolidWorks; </a:t>
            </a:r>
            <a:r>
              <a:rPr lang="fr-FR" sz="2400" dirty="0" err="1">
                <a:latin typeface="Averta Regular"/>
                <a:cs typeface="Averta Regular"/>
              </a:rPr>
              <a:t>Catia</a:t>
            </a:r>
            <a:r>
              <a:rPr lang="fr-FR" sz="2400" dirty="0">
                <a:latin typeface="Averta Regular"/>
                <a:cs typeface="Averta Regular"/>
              </a:rPr>
              <a:t> v5 (?)</a:t>
            </a:r>
          </a:p>
        </p:txBody>
      </p:sp>
      <p:sp>
        <p:nvSpPr>
          <p:cNvPr id="7" name="ZoneTexte 1">
            <a:extLst>
              <a:ext uri="{FF2B5EF4-FFF2-40B4-BE49-F238E27FC236}">
                <a16:creationId xmlns:a16="http://schemas.microsoft.com/office/drawing/2014/main" id="{DD46D06D-D8BB-E04F-BBA7-0D1649A9748A}"/>
              </a:ext>
            </a:extLst>
          </p:cNvPr>
          <p:cNvSpPr txBox="1"/>
          <p:nvPr/>
        </p:nvSpPr>
        <p:spPr>
          <a:xfrm>
            <a:off x="686648" y="3718963"/>
            <a:ext cx="9246858" cy="1183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/>
            <a:r>
              <a:rPr lang="fr-FR" sz="2400" dirty="0">
                <a:solidFill>
                  <a:schemeClr val="accent5"/>
                </a:solidFill>
                <a:latin typeface="Averta Regular"/>
                <a:cs typeface="Averta Regular"/>
              </a:rPr>
              <a:t>3. Développement de code (projet MEF…): Matlab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Averta Regular"/>
                <a:cs typeface="Averta Regular"/>
              </a:rPr>
              <a:t>Gratuit sur site (&amp; via VDI…) ; licence étudiant à 70 €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Averta Regular"/>
                <a:cs typeface="Averta Regular"/>
              </a:rPr>
              <a:t>alternatives gratuites : </a:t>
            </a:r>
            <a:r>
              <a:rPr lang="fr-FR" sz="2400" dirty="0" err="1">
                <a:latin typeface="Averta Regular"/>
                <a:cs typeface="Averta Regular"/>
              </a:rPr>
              <a:t>SciLab</a:t>
            </a:r>
            <a:r>
              <a:rPr lang="fr-FR" sz="2400" dirty="0">
                <a:latin typeface="Averta Regular"/>
                <a:cs typeface="Averta Regular"/>
              </a:rPr>
              <a:t>, Python, …</a:t>
            </a:r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8690C5A1-FC8D-6B4D-AE29-4F9C2B712F57}"/>
              </a:ext>
            </a:extLst>
          </p:cNvPr>
          <p:cNvSpPr txBox="1"/>
          <p:nvPr/>
        </p:nvSpPr>
        <p:spPr>
          <a:xfrm>
            <a:off x="686648" y="5297704"/>
            <a:ext cx="9246858" cy="1183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/>
            <a:r>
              <a:rPr lang="fr-FR" sz="2400" dirty="0">
                <a:solidFill>
                  <a:schemeClr val="accent5"/>
                </a:solidFill>
                <a:latin typeface="Averta Regular"/>
                <a:cs typeface="Averta Regular"/>
              </a:rPr>
              <a:t>Formation 100% en présence, mais soyez tjrs prêts à l’EAD…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Regular"/>
                <a:cs typeface="Averta Regular"/>
              </a:rPr>
              <a:t>Soyez équipés: ordinateur (Windows) + réseau internet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Regular"/>
                <a:cs typeface="Averta Regular"/>
              </a:rPr>
              <a:t>Faites remonter toute difficulté (matérielle et non…)</a:t>
            </a:r>
          </a:p>
        </p:txBody>
      </p:sp>
    </p:spTree>
    <p:extLst>
      <p:ext uri="{BB962C8B-B14F-4D97-AF65-F5344CB8AC3E}">
        <p14:creationId xmlns:p14="http://schemas.microsoft.com/office/powerpoint/2010/main" val="24992164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9014465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C1A0FB37-6BA3-2E45-8CC6-2CED228E7A3C}"/>
              </a:ext>
            </a:extLst>
          </p:cNvPr>
          <p:cNvSpPr txBox="1"/>
          <p:nvPr/>
        </p:nvSpPr>
        <p:spPr>
          <a:xfrm>
            <a:off x="659142" y="2271042"/>
            <a:ext cx="9246858" cy="1368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/>
            <a:r>
              <a:rPr lang="fr-FR" sz="2800" dirty="0">
                <a:solidFill>
                  <a:schemeClr val="accent5"/>
                </a:solidFill>
                <a:latin typeface="Averta Regular"/>
                <a:cs typeface="Averta Regular"/>
              </a:rPr>
              <a:t>Séance photo pour trombinoscope</a:t>
            </a:r>
          </a:p>
          <a:p>
            <a:pPr algn="l"/>
            <a:endParaRPr lang="fr-FR" sz="2800" dirty="0">
              <a:solidFill>
                <a:schemeClr val="accent5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800" dirty="0">
                <a:solidFill>
                  <a:schemeClr val="accent5"/>
                </a:solidFill>
                <a:latin typeface="Averta Regular"/>
                <a:cs typeface="Averta Regular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2136890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M1 MSCAE :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rentrée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2024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1193698" y="2149132"/>
            <a:ext cx="6902337" cy="2080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419" tIns="37419" rIns="37419" bIns="37419">
            <a:spAutoFit/>
          </a:bodyPr>
          <a:lstStyle/>
          <a:p>
            <a:pPr algn="l">
              <a:spcAft>
                <a:spcPts val="1326"/>
              </a:spcAft>
              <a:buSzPct val="151000"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Sommaire</a:t>
            </a:r>
            <a:endParaRPr sz="2400" dirty="0">
              <a:solidFill>
                <a:schemeClr val="tx2"/>
              </a:solidFill>
              <a:latin typeface="Averta Semibold"/>
              <a:ea typeface="Arial" charset="0"/>
              <a:cs typeface="Averta Semibold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latin typeface="Averta Regular"/>
                <a:ea typeface="Arial" charset="0"/>
                <a:cs typeface="Averta Regular"/>
              </a:rPr>
              <a:t>Contacts</a:t>
            </a: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latin typeface="Averta Regular"/>
                <a:ea typeface="Arial" charset="0"/>
                <a:cs typeface="Averta Regular"/>
              </a:rPr>
              <a:t>La formation :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maquette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&amp; conditions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d’obtention</a:t>
            </a:r>
            <a:endParaRPr lang="en-GB" sz="2200" dirty="0"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Calendrier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&amp;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Emploi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du Temps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93AB4-8478-8545-AA23-48EF62BF262F}"/>
              </a:ext>
            </a:extLst>
          </p:cNvPr>
          <p:cNvSpPr/>
          <p:nvPr/>
        </p:nvSpPr>
        <p:spPr>
          <a:xfrm>
            <a:off x="58368" y="5130321"/>
            <a:ext cx="9785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1326"/>
              </a:spcAft>
              <a:buSzPct val="151000"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800" dirty="0">
                <a:solidFill>
                  <a:srgbClr val="0432FF"/>
                </a:solidFill>
                <a:latin typeface="Averta Semibold"/>
                <a:ea typeface="Arial" charset="0"/>
                <a:cs typeface="Averta Semibold"/>
              </a:rPr>
              <a:t>Après la presentation, séance photo pour </a:t>
            </a:r>
            <a:r>
              <a:rPr lang="en-GB" sz="2800" dirty="0" err="1">
                <a:solidFill>
                  <a:srgbClr val="0432FF"/>
                </a:solidFill>
                <a:latin typeface="Averta Semibold"/>
                <a:ea typeface="Arial" charset="0"/>
                <a:cs typeface="Averta Semibold"/>
              </a:rPr>
              <a:t>trombinoscope</a:t>
            </a:r>
            <a:endParaRPr lang="en-GB" sz="2800" dirty="0">
              <a:solidFill>
                <a:srgbClr val="0432FF"/>
              </a:solidFill>
              <a:latin typeface="Averta Semibold"/>
              <a:ea typeface="Arial" charset="0"/>
              <a:cs typeface="Averta Semibold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659142" y="546199"/>
            <a:ext cx="8633115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Contacts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85627" y="1556662"/>
            <a:ext cx="8606630" cy="4747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t">
            <a:normAutofit fontScale="925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defRPr/>
            </a:pPr>
            <a:r>
              <a:rPr lang="fr-FR" sz="2600" dirty="0">
                <a:solidFill>
                  <a:schemeClr val="tx2"/>
                </a:solidFill>
                <a:latin typeface="Averta Semibold"/>
                <a:cs typeface="Averta Semibold"/>
              </a:rPr>
              <a:t>Responsables pédagogiques: </a:t>
            </a:r>
          </a:p>
          <a:p>
            <a:pPr algn="l">
              <a:spcBef>
                <a:spcPts val="600"/>
              </a:spcBef>
              <a:defRPr/>
            </a:pP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	Stage/App : M Luc </a:t>
            </a:r>
            <a:r>
              <a:rPr lang="fr-FR" sz="2200" dirty="0" err="1">
                <a:solidFill>
                  <a:srgbClr val="000090"/>
                </a:solidFill>
                <a:latin typeface="Averta Regular"/>
                <a:cs typeface="Averta Regular"/>
              </a:rPr>
              <a:t>Davenne</a:t>
            </a: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: </a:t>
            </a: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  <a:hlinkClick r:id="rId3"/>
              </a:rPr>
              <a:t>luc.davenne@parisnanterre.fr</a:t>
            </a:r>
            <a:endParaRPr lang="fr-FR" sz="22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defRPr/>
            </a:pP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	</a:t>
            </a: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Bureau : F 211 (Bâtiment La Recherche, 2ième étage)</a:t>
            </a:r>
          </a:p>
          <a:p>
            <a:pPr algn="l">
              <a:spcBef>
                <a:spcPts val="600"/>
              </a:spcBef>
              <a:defRPr/>
            </a:pP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	Gestion : M Michele D’Ottavio: </a:t>
            </a: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  <a:hlinkClick r:id="rId3"/>
              </a:rPr>
              <a:t>michele.d_ottavio@parisnanterre.fr</a:t>
            </a:r>
            <a:endParaRPr lang="fr-FR" sz="22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defRPr/>
            </a:pP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	</a:t>
            </a: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Bureau : </a:t>
            </a:r>
            <a:r>
              <a:rPr lang="fr-FR" sz="2200" dirty="0" err="1">
                <a:solidFill>
                  <a:schemeClr val="accent5"/>
                </a:solidFill>
                <a:latin typeface="Averta Regular"/>
                <a:cs typeface="Averta Regular"/>
              </a:rPr>
              <a:t>Re</a:t>
            </a: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 201 (Bâtiment La Recherche, 2ième étage)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  <a:defRPr/>
            </a:pPr>
            <a:r>
              <a:rPr lang="fr-FR" sz="2600" dirty="0">
                <a:solidFill>
                  <a:schemeClr val="tx2"/>
                </a:solidFill>
                <a:latin typeface="Averta Semibold"/>
                <a:cs typeface="Averta Semibold"/>
              </a:rPr>
              <a:t>Secrétariat pédagogique: </a:t>
            </a:r>
          </a:p>
          <a:p>
            <a:pPr algn="l">
              <a:defRPr/>
            </a:pPr>
            <a:r>
              <a:rPr lang="fr-FR" dirty="0">
                <a:latin typeface="Averta Regular"/>
                <a:cs typeface="Averta Regular"/>
              </a:rPr>
              <a:t>	</a:t>
            </a: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Mme Nathalie Jonglez de Ligne: </a:t>
            </a: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  <a:hlinkClick r:id="rId4"/>
              </a:rPr>
              <a:t>n.jonglez@parisnanterre.fr</a:t>
            </a:r>
            <a:endParaRPr lang="fr-FR" sz="22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defRPr/>
            </a:pP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	</a:t>
            </a:r>
            <a:r>
              <a:rPr lang="fr-FR" sz="2200" dirty="0">
                <a:solidFill>
                  <a:srgbClr val="C82506"/>
                </a:solidFill>
                <a:latin typeface="Averta Regular"/>
                <a:cs typeface="Averta Regular"/>
              </a:rPr>
              <a:t>Pavillon administratif, 1</a:t>
            </a:r>
            <a:r>
              <a:rPr lang="fr-FR" sz="2200" baseline="30000" dirty="0">
                <a:solidFill>
                  <a:srgbClr val="C82506"/>
                </a:solidFill>
                <a:latin typeface="Averta Regular"/>
                <a:cs typeface="Averta Regular"/>
              </a:rPr>
              <a:t>er</a:t>
            </a:r>
            <a:r>
              <a:rPr lang="fr-FR" sz="2200" dirty="0">
                <a:solidFill>
                  <a:srgbClr val="C82506"/>
                </a:solidFill>
                <a:latin typeface="Averta Regular"/>
                <a:cs typeface="Averta Regular"/>
              </a:rPr>
              <a:t> étage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2600" dirty="0">
                <a:solidFill>
                  <a:schemeClr val="tx2"/>
                </a:solidFill>
                <a:latin typeface="Averta Semibold"/>
                <a:cs typeface="Averta Semibold"/>
              </a:rPr>
              <a:t>Apprentissage: CFA </a:t>
            </a:r>
            <a:r>
              <a:rPr lang="fr-FR" sz="2600" dirty="0" err="1">
                <a:solidFill>
                  <a:schemeClr val="tx2"/>
                </a:solidFill>
                <a:latin typeface="Averta Semibold"/>
                <a:cs typeface="Averta Semibold"/>
              </a:rPr>
              <a:t>Supalia</a:t>
            </a:r>
            <a:endParaRPr lang="fr-FR" sz="2600" dirty="0">
              <a:solidFill>
                <a:schemeClr val="tx2"/>
              </a:solidFill>
              <a:latin typeface="Averta Semibold"/>
              <a:cs typeface="Averta Semibold"/>
            </a:endParaRPr>
          </a:p>
          <a:p>
            <a:pPr algn="l">
              <a:defRPr/>
            </a:pPr>
            <a:r>
              <a:rPr lang="fr-FR" dirty="0">
                <a:latin typeface="Averta Regular"/>
                <a:cs typeface="Averta Regular"/>
              </a:rPr>
              <a:t>	</a:t>
            </a: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Mme Sophie </a:t>
            </a:r>
            <a:r>
              <a:rPr lang="fr-FR" sz="2200" dirty="0" err="1">
                <a:solidFill>
                  <a:srgbClr val="000090"/>
                </a:solidFill>
                <a:latin typeface="Averta Regular"/>
                <a:cs typeface="Averta Regular"/>
              </a:rPr>
              <a:t>Ferran</a:t>
            </a: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: </a:t>
            </a: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  <a:hlinkClick r:id="rId5"/>
              </a:rPr>
              <a:t>sophie.ferran@supalia.fr</a:t>
            </a: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	</a:t>
            </a:r>
            <a:endParaRPr lang="fr-FR" sz="2200" dirty="0">
              <a:solidFill>
                <a:srgbClr val="C82506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2800" dirty="0">
                <a:solidFill>
                  <a:schemeClr val="tx2"/>
                </a:solidFill>
                <a:latin typeface="Averta Semibold"/>
                <a:cs typeface="Averta Semibold"/>
              </a:rPr>
              <a:t>Service Formation Continue &amp; Relations avec le CFA:</a:t>
            </a:r>
          </a:p>
          <a:p>
            <a:pPr algn="l">
              <a:spcBef>
                <a:spcPts val="442"/>
              </a:spcBef>
              <a:defRPr/>
            </a:pPr>
            <a:r>
              <a:rPr lang="fr-FR" sz="1800" dirty="0">
                <a:solidFill>
                  <a:srgbClr val="000090"/>
                </a:solidFill>
                <a:latin typeface="Averta Regular"/>
                <a:cs typeface="Averta Regular"/>
              </a:rPr>
              <a:t>	</a:t>
            </a: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Mm Géraldine Saint Surin: </a:t>
            </a: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  <a:hlinkClick r:id="rId6"/>
              </a:rPr>
              <a:t>g.saintsurin@parisnanterre.fr</a:t>
            </a:r>
            <a:endParaRPr lang="fr-FR" sz="22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defRPr/>
            </a:pPr>
            <a:r>
              <a:rPr lang="fr-FR" sz="2200" dirty="0">
                <a:solidFill>
                  <a:srgbClr val="000090"/>
                </a:solidFill>
                <a:latin typeface="Averta Regular"/>
                <a:cs typeface="Averta Regular"/>
              </a:rPr>
              <a:t>	</a:t>
            </a:r>
            <a:r>
              <a:rPr lang="fr-FR" sz="2200" dirty="0">
                <a:solidFill>
                  <a:srgbClr val="C82506"/>
                </a:solidFill>
                <a:latin typeface="Averta Regular"/>
                <a:cs typeface="Averta Regular"/>
              </a:rPr>
              <a:t>Pavillon administratif, 1</a:t>
            </a:r>
            <a:r>
              <a:rPr lang="fr-FR" sz="2200" baseline="30000" dirty="0">
                <a:solidFill>
                  <a:srgbClr val="C82506"/>
                </a:solidFill>
                <a:latin typeface="Averta Regular"/>
                <a:cs typeface="Averta Regular"/>
              </a:rPr>
              <a:t>er</a:t>
            </a:r>
            <a:r>
              <a:rPr lang="fr-FR" sz="2200" dirty="0">
                <a:solidFill>
                  <a:srgbClr val="C82506"/>
                </a:solidFill>
                <a:latin typeface="Averta Regular"/>
                <a:cs typeface="Averta Regular"/>
              </a:rPr>
              <a:t> étage</a:t>
            </a:r>
          </a:p>
          <a:p>
            <a:pPr algn="l">
              <a:defRPr/>
            </a:pPr>
            <a:endParaRPr lang="fr-FR" sz="18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defRPr/>
            </a:pPr>
            <a:endParaRPr lang="fr-FR" dirty="0">
              <a:latin typeface="Averta Regular"/>
              <a:cs typeface="Averta Regular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6354223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La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maquette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91136"/>
              </p:ext>
            </p:extLst>
          </p:nvPr>
        </p:nvGraphicFramePr>
        <p:xfrm>
          <a:off x="3953365" y="53655"/>
          <a:ext cx="6120000" cy="364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Document" r:id="rId3" imgW="5905500" imgH="3517900" progId="Word.Document.12">
                  <p:embed/>
                </p:oleObj>
              </mc:Choice>
              <mc:Fallback>
                <p:oleObj name="Document" r:id="rId3" imgW="5905500" imgH="3517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3365" y="53655"/>
                        <a:ext cx="6120000" cy="3645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725341"/>
              </p:ext>
            </p:extLst>
          </p:nvPr>
        </p:nvGraphicFramePr>
        <p:xfrm>
          <a:off x="3952875" y="3592513"/>
          <a:ext cx="6119813" cy="326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Document" r:id="rId5" imgW="5905500" imgH="3149600" progId="Word.Document.12">
                  <p:embed/>
                </p:oleObj>
              </mc:Choice>
              <mc:Fallback>
                <p:oleObj name="Document" r:id="rId5" imgW="5905500" imgH="314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2875" y="3592513"/>
                        <a:ext cx="6119813" cy="326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58044" y="2180780"/>
            <a:ext cx="3894667" cy="37189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chemeClr val="tx1"/>
                </a:solidFill>
                <a:latin typeface="Averta Regular"/>
                <a:cs typeface="Averta Regular"/>
              </a:rPr>
              <a:t>M1 = 2x5</a:t>
            </a:r>
            <a:r>
              <a:rPr kumimoji="0" lang="fr-FR" sz="20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 Regular"/>
                <a:ea typeface="+mn-ea"/>
                <a:cs typeface="Averta Regular"/>
                <a:sym typeface="Helvetica Light"/>
              </a:rPr>
              <a:t> UE, 2x30 ECTS</a:t>
            </a:r>
          </a:p>
          <a:p>
            <a:pPr algn="l" defTabSz="584200">
              <a:spcAft>
                <a:spcPts val="600"/>
              </a:spcAft>
            </a:pPr>
            <a:r>
              <a:rPr lang="fr-FR" sz="2000" dirty="0">
                <a:solidFill>
                  <a:srgbClr val="C00000"/>
                </a:solidFill>
                <a:latin typeface="Averta Regular"/>
                <a:cs typeface="Averta Regular"/>
                <a:sym typeface="Wingdings"/>
              </a:rPr>
              <a:t>5 UE « maîtriser le domaine »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fr-FR" sz="2000" dirty="0">
                <a:solidFill>
                  <a:srgbClr val="C00000"/>
                </a:solidFill>
                <a:latin typeface="Averta Regular"/>
                <a:cs typeface="Averta Regular"/>
                <a:sym typeface="Wingdings"/>
              </a:rPr>
              <a:t>	UE 1, 2, 3 = 24 ECTS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fr-FR" sz="2000" dirty="0">
                <a:solidFill>
                  <a:srgbClr val="C00000"/>
                </a:solidFill>
                <a:latin typeface="Averta Regular"/>
                <a:cs typeface="Averta Regular"/>
                <a:sym typeface="Wingdings"/>
              </a:rPr>
              <a:t>	UE 6, 7 = 13.5 ECTS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fr-FR" sz="2000" dirty="0">
                <a:solidFill>
                  <a:schemeClr val="accent1"/>
                </a:solidFill>
                <a:latin typeface="Averta Regular"/>
                <a:cs typeface="Averta Regular"/>
                <a:sym typeface="Wingdings"/>
              </a:rPr>
              <a:t>UE 10 (Stage) « formation en milieu professionnel » = 9 ECTS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fr-FR" sz="20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verta Regular"/>
                <a:cs typeface="Averta Regular"/>
                <a:sym typeface="Wingdings"/>
              </a:rPr>
              <a:t>Chercher dès maintenant !!!</a:t>
            </a:r>
            <a:endParaRPr kumimoji="0" lang="fr-FR" sz="2000" b="1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verta Regular"/>
              <a:cs typeface="Averta Regular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 Regular"/>
                <a:ea typeface="+mn-ea"/>
                <a:cs typeface="Averta Regular"/>
                <a:sym typeface="Helvetica Light"/>
              </a:rPr>
              <a:t>Mutualisation *ENMA* 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0"/>
              <a:buChar char="à"/>
              <a:tabLst/>
            </a:pPr>
            <a:r>
              <a:rPr kumimoji="0" lang="fr-FR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 Regular"/>
                <a:ea typeface="+mn-ea"/>
                <a:cs typeface="Averta Regular"/>
                <a:sym typeface="Wingdings"/>
              </a:rPr>
              <a:t>programme spécifique</a:t>
            </a:r>
          </a:p>
        </p:txBody>
      </p:sp>
    </p:spTree>
    <p:extLst>
      <p:ext uri="{BB962C8B-B14F-4D97-AF65-F5344CB8AC3E}">
        <p14:creationId xmlns:p14="http://schemas.microsoft.com/office/powerpoint/2010/main" val="15660689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7165048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Conditions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d’obtention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9676" y="1733898"/>
            <a:ext cx="9420773" cy="487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t">
            <a:normAutofit fontScale="92500"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Moyenne pondérée &gt;= 10 sur les 2 semestres de l’année</a:t>
            </a:r>
            <a:endParaRPr lang="fr-FR" sz="2200" dirty="0">
              <a:solidFill>
                <a:schemeClr val="accent5"/>
              </a:solidFill>
              <a:latin typeface="Averta Regular"/>
              <a:cs typeface="Averta Regular"/>
            </a:endParaRPr>
          </a:p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rgbClr val="C00000"/>
                </a:solidFill>
                <a:latin typeface="Averta Regular"/>
                <a:cs typeface="Averta Regular"/>
              </a:rPr>
              <a:t>Moyenne pondérée &gt;= 10 aux UE « maîtriser le domaine » sur les 2 semestres</a:t>
            </a:r>
          </a:p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chemeClr val="accent1"/>
                </a:solidFill>
                <a:latin typeface="Averta Regular"/>
                <a:cs typeface="Averta Regular"/>
              </a:rPr>
              <a:t>Moyenne &gt;= 10 pour l’UE « formation en milieu professionnel » (stage)</a:t>
            </a:r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</a:pPr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Absence à 25% des TD/TP d’un EC, ou au DS (ABI ou ABJ)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 DEFAILLANCE</a:t>
            </a: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Session de rattrapage : 27/05 – 04/06/2024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  <a:sym typeface="Wingdings" charset="0"/>
            </a:endParaRP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Redoublement du M1 soumis à l’acceptation d’une demande de maintien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Plus de détails :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 Documents à télécharger du site web de l’UFR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Livret Pédagogique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C82506"/>
                </a:solidFill>
                <a:latin typeface="Averta Regular"/>
                <a:cs typeface="Averta Regular"/>
              </a:rPr>
              <a:t>Modalités de Contrôle des Connaissances &amp; Compétences (MCCC) 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Suivi de notes: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hlinkClick r:id="rId2"/>
              </a:rPr>
              <a:t>https://gestufr.parisnanterre.fr</a:t>
            </a:r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149764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7165048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Rappels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toujours</a:t>
            </a:r>
            <a:r>
              <a:rPr lang="en-GB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utiles</a:t>
            </a:r>
            <a:r>
              <a:rPr lang="en-GB" dirty="0">
                <a:latin typeface="Averta Regular"/>
                <a:ea typeface="Arial" charset="0"/>
                <a:cs typeface="Averta Regular"/>
              </a:rPr>
              <a:t>…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1870" y="1473298"/>
            <a:ext cx="9564094" cy="3368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lnSpc>
                <a:spcPct val="110000"/>
              </a:lnSpc>
              <a:spcBef>
                <a:spcPts val="1200"/>
              </a:spcBef>
            </a:pPr>
            <a:r>
              <a:rPr lang="fr-FR" sz="2600" b="1" dirty="0">
                <a:solidFill>
                  <a:srgbClr val="C00000"/>
                </a:solidFill>
                <a:latin typeface="Averta Regular"/>
                <a:cs typeface="Averta Regular"/>
              </a:rPr>
              <a:t>Les ECTS</a:t>
            </a:r>
            <a:endParaRPr lang="fr-FR" sz="2400" b="1" dirty="0">
              <a:solidFill>
                <a:srgbClr val="C00000"/>
              </a:solidFill>
              <a:latin typeface="Averta Regular"/>
              <a:cs typeface="Averta Regular"/>
            </a:endParaRP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Capitalisation des EC = capitalisation ECTS</a:t>
            </a: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1 semestre = 30 ECTS</a:t>
            </a: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M1 = 2 semestres = 60 ECTS</a:t>
            </a:r>
            <a:endParaRPr lang="fr-FR" sz="2200" dirty="0">
              <a:solidFill>
                <a:schemeClr val="tx1"/>
              </a:solidFill>
              <a:latin typeface="Averta Regular"/>
              <a:cs typeface="Averta Regular"/>
              <a:sym typeface="Wingdings" charset="0"/>
            </a:endParaRPr>
          </a:p>
          <a:p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1 an = 52 </a:t>
            </a:r>
            <a:r>
              <a:rPr lang="fr-FR" sz="2200" dirty="0" err="1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sem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 x 35 h/</a:t>
            </a:r>
            <a:r>
              <a:rPr lang="fr-FR" sz="2200" dirty="0" err="1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sem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 = 1820 h = 60 ECTS</a:t>
            </a:r>
          </a:p>
          <a:p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(avec 6 </a:t>
            </a:r>
            <a:r>
              <a:rPr lang="fr-FR" sz="2200" dirty="0" err="1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sem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 de vacances: 1610 h = 60 ECTS)</a:t>
            </a:r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spcBef>
                <a:spcPts val="600"/>
              </a:spcBef>
            </a:pPr>
            <a:r>
              <a:rPr lang="fr-FR" sz="2200" dirty="0">
                <a:solidFill>
                  <a:srgbClr val="0432FF"/>
                </a:solidFill>
                <a:latin typeface="Averta Regular"/>
                <a:cs typeface="Averta Regular"/>
              </a:rPr>
              <a:t>1 ECTS = 25-30h travail étudiant (présentiel + à la maison)</a:t>
            </a:r>
          </a:p>
          <a:p>
            <a:pPr algn="l">
              <a:spcBef>
                <a:spcPts val="300"/>
              </a:spcBef>
            </a:pPr>
            <a:r>
              <a:rPr lang="fr-FR" sz="2200" dirty="0">
                <a:solidFill>
                  <a:srgbClr val="0432FF"/>
                </a:solidFill>
                <a:latin typeface="Averta Regular"/>
                <a:cs typeface="Averta Regular"/>
                <a:sym typeface="Wingdings"/>
              </a:rPr>
              <a:t> </a:t>
            </a:r>
            <a:r>
              <a:rPr lang="fr-FR" sz="2200" dirty="0">
                <a:solidFill>
                  <a:srgbClr val="0432FF"/>
                </a:solidFill>
                <a:latin typeface="Averta Regular"/>
                <a:cs typeface="Averta Regular"/>
              </a:rPr>
              <a:t>Travail régulier et personnel en plus des heures de cours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7D39484-DCB3-5C4A-BE26-03EFFA54688F}"/>
              </a:ext>
            </a:extLst>
          </p:cNvPr>
          <p:cNvSpPr txBox="1">
            <a:spLocks noChangeArrowheads="1"/>
          </p:cNvSpPr>
          <p:nvPr/>
        </p:nvSpPr>
        <p:spPr>
          <a:xfrm>
            <a:off x="541868" y="4841977"/>
            <a:ext cx="9564095" cy="1908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lnSpc>
                <a:spcPct val="110000"/>
              </a:lnSpc>
              <a:spcBef>
                <a:spcPts val="1200"/>
              </a:spcBef>
            </a:pPr>
            <a:r>
              <a:rPr lang="fr-FR" sz="2600" b="1" dirty="0">
                <a:solidFill>
                  <a:srgbClr val="C00000"/>
                </a:solidFill>
                <a:latin typeface="Averta Regular"/>
                <a:cs typeface="Averta Regular"/>
              </a:rPr>
              <a:t>La discipline</a:t>
            </a:r>
            <a:endParaRPr lang="fr-FR" sz="2400" b="1" dirty="0">
              <a:solidFill>
                <a:srgbClr val="C00000"/>
              </a:solidFill>
              <a:latin typeface="Averta Regular"/>
              <a:cs typeface="Averta Regular"/>
            </a:endParaRP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fr-FR" sz="2200" dirty="0">
                <a:solidFill>
                  <a:srgbClr val="C00000"/>
                </a:solidFill>
                <a:latin typeface="Averta Regular"/>
                <a:cs typeface="Averta Regular"/>
              </a:rPr>
              <a:t>Respecter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 collègues, professeurs &amp; personnels administratif</a:t>
            </a: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fr-FR" sz="2200" dirty="0">
                <a:solidFill>
                  <a:srgbClr val="C00000"/>
                </a:solidFill>
                <a:latin typeface="Averta Regular"/>
                <a:cs typeface="Averta Regular"/>
              </a:rPr>
              <a:t>Pas de retard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(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 absence !)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, </a:t>
            </a:r>
            <a:r>
              <a:rPr lang="fr-FR" sz="2200" dirty="0">
                <a:solidFill>
                  <a:srgbClr val="C00000"/>
                </a:solidFill>
                <a:latin typeface="Averta Regular"/>
                <a:cs typeface="Averta Regular"/>
              </a:rPr>
              <a:t>pas de téléphone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en cours</a:t>
            </a: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Tenue &amp; comportement corrects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(compatible avec le niveau d’études)</a:t>
            </a:r>
          </a:p>
        </p:txBody>
      </p:sp>
    </p:spTree>
    <p:extLst>
      <p:ext uri="{BB962C8B-B14F-4D97-AF65-F5344CB8AC3E}">
        <p14:creationId xmlns:p14="http://schemas.microsoft.com/office/powerpoint/2010/main" val="25545421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226538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Calendrier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de la formation</a:t>
            </a: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B6E78E-0008-CD42-B895-6B7E5B7F45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6745" y="6048128"/>
          <a:ext cx="7952510" cy="368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4920417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83959100"/>
                    </a:ext>
                  </a:extLst>
                </a:gridCol>
                <a:gridCol w="2923310">
                  <a:extLst>
                    <a:ext uri="{9D8B030D-6E8A-4147-A177-3AD203B41FA5}">
                      <a16:colId xmlns:a16="http://schemas.microsoft.com/office/drawing/2014/main" val="80383278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Cours à </a:t>
                      </a:r>
                      <a:r>
                        <a:rPr lang="fr-FR" sz="1400" b="1" i="0" u="none" strike="noStrike" dirty="0" err="1">
                          <a:effectLst/>
                          <a:latin typeface="Averta SemiBold" pitchFamily="2" charset="77"/>
                        </a:rPr>
                        <a:t>VdA</a:t>
                      </a:r>
                      <a:endParaRPr lang="fr-FR" sz="1400" b="1" i="0" u="none" strike="noStrike" dirty="0">
                        <a:effectLst/>
                        <a:latin typeface="Averta SemiBold" pitchFamily="2" charset="7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Vacances scolaires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Entreprise (stages et apprentis)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361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3CCEAA9-6499-0445-9F3E-9CE2E4DDA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476"/>
            <a:ext cx="9906000" cy="46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1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6053561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 err="1">
                <a:latin typeface="Averta Regular"/>
                <a:ea typeface="Arial" charset="0"/>
                <a:cs typeface="Averta Regular"/>
              </a:rPr>
              <a:t>L’emploi</a:t>
            </a:r>
            <a:r>
              <a:rPr lang="en-GB" dirty="0">
                <a:latin typeface="Averta Regular"/>
                <a:ea typeface="Arial" charset="0"/>
                <a:cs typeface="Averta Regular"/>
              </a:rPr>
              <a:t> du temps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9142" y="1532020"/>
            <a:ext cx="5942560" cy="49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dirty="0">
                <a:latin typeface="Averta Regular"/>
                <a:cs typeface="Averta Regular"/>
              </a:rPr>
              <a:t>https://</a:t>
            </a:r>
            <a:r>
              <a:rPr lang="fr-FR" dirty="0" err="1">
                <a:latin typeface="Averta Regular"/>
                <a:cs typeface="Averta Regular"/>
              </a:rPr>
              <a:t>www.cva.parisnanterre.fr</a:t>
            </a:r>
            <a:r>
              <a:rPr lang="fr-FR" dirty="0">
                <a:latin typeface="Averta Regular"/>
                <a:cs typeface="Averta Regular"/>
              </a:rPr>
              <a:t>/</a:t>
            </a:r>
            <a:r>
              <a:rPr lang="fr-FR" dirty="0" err="1">
                <a:latin typeface="Averta Regular"/>
                <a:cs typeface="Averta Regular"/>
              </a:rPr>
              <a:t>edt</a:t>
            </a:r>
            <a:endParaRPr lang="fr-FR" dirty="0">
              <a:latin typeface="Averta Regular"/>
              <a:cs typeface="Averta Regular"/>
            </a:endParaRPr>
          </a:p>
        </p:txBody>
      </p:sp>
      <p:pic>
        <p:nvPicPr>
          <p:cNvPr id="2" name="Image 1" descr="vtPage_2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0" y="2489513"/>
            <a:ext cx="4301404" cy="41380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77818" y="2384336"/>
            <a:ext cx="3685531" cy="1945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dirty="0">
                <a:latin typeface="Averta Regular"/>
                <a:cs typeface="Averta Regular"/>
              </a:rPr>
              <a:t>Login MSCAE:</a:t>
            </a:r>
          </a:p>
          <a:p>
            <a:pPr algn="l">
              <a:lnSpc>
                <a:spcPct val="150000"/>
              </a:lnSpc>
            </a:pPr>
            <a:r>
              <a:rPr lang="fr-FR" dirty="0">
                <a:latin typeface="Averta Regular"/>
                <a:cs typeface="Averta Regular"/>
              </a:rPr>
              <a:t>m1mtp1 (FA/FC &amp; CMI)</a:t>
            </a:r>
          </a:p>
          <a:p>
            <a:pPr algn="l">
              <a:lnSpc>
                <a:spcPct val="150000"/>
              </a:lnSpc>
            </a:pPr>
            <a:r>
              <a:rPr lang="fr-FR" dirty="0">
                <a:latin typeface="Averta Regular"/>
                <a:cs typeface="Averta Regular"/>
              </a:rPr>
              <a:t>m1mtp2 (FI) </a:t>
            </a:r>
          </a:p>
        </p:txBody>
      </p:sp>
    </p:spTree>
    <p:extLst>
      <p:ext uri="{BB962C8B-B14F-4D97-AF65-F5344CB8AC3E}">
        <p14:creationId xmlns:p14="http://schemas.microsoft.com/office/powerpoint/2010/main" val="18228565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8530785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EDT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semaine</a:t>
            </a:r>
            <a:r>
              <a:rPr lang="en-GB" dirty="0">
                <a:latin typeface="Averta Regular"/>
                <a:ea typeface="Arial" charset="0"/>
                <a:cs typeface="Averta Regular"/>
              </a:rPr>
              <a:t> 36 TP1 &amp; TP2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0AD0D-9366-CF48-87C6-E7CC44BD0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573141"/>
            <a:ext cx="9088582" cy="51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315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21149</TotalTime>
  <Words>636</Words>
  <Application>Microsoft Macintosh PowerPoint</Application>
  <PresentationFormat>A4 Paper (210x297 mm)</PresentationFormat>
  <Paragraphs>96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Averta</vt:lpstr>
      <vt:lpstr>Averta Regular</vt:lpstr>
      <vt:lpstr>Averta Semibold</vt:lpstr>
      <vt:lpstr>Averta Semibold</vt:lpstr>
      <vt:lpstr>Averta-Semibold</vt:lpstr>
      <vt:lpstr>Helvetica</vt:lpstr>
      <vt:lpstr>Helvetica Light</vt:lpstr>
      <vt:lpstr>Helvetica Neue</vt:lpstr>
      <vt:lpstr>Wingdings</vt:lpstr>
      <vt:lpstr>White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D'ottavio Michele</cp:lastModifiedBy>
  <cp:revision>97</cp:revision>
  <cp:lastPrinted>2017-09-12T20:39:49Z</cp:lastPrinted>
  <dcterms:modified xsi:type="dcterms:W3CDTF">2024-09-02T13:11:03Z</dcterms:modified>
</cp:coreProperties>
</file>