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07T19:33:45.158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8B405A5-D085-41F5-8AA8-420CD50418C1}" emma:medium="tactile" emma:mode="ink">
          <msink:context xmlns:msink="http://schemas.microsoft.com/ink/2010/main" type="inkDrawing" rotatedBoundingBox="1022,13895 2151,11071 2463,11195 1333,14019" semanticType="callout" shapeName="Other"/>
        </emma:interpretation>
      </emma:emma>
    </inkml:annotationXML>
    <inkml:trace contextRef="#ctx0" brushRef="#br0">1249-1 506 0,'-10'5'231'0,"-2"0"-144"15,2 1-64-15,2 3 37 0,-2-3-53 0,-2-2 0 16,2 1 3-16,-3 2-3 0,5 0 0 0,-5-3 1 16,0-1 0-16,-4 2 0 0,3-1-4 0,5 6-1 15,-1-3-2-15,-4 0 0 0,3 2 1 0,-5 1-1 16,4 1 0-16,-1 1-1 0,-2 2 0 0,-1 0 0 15,1 1 1-15,-2 5 2 0,-1-1-1 0,2 3 4 16,-3 3 1-16,0 0 2 0,-2 4 3 0,0 5 2 16,2 0 1-16,0 9 2 0,-3-2-1 0,3-3-2 0,-4 7-3 15,-1 6 1-15,-3-2-2 0,4-3-4 0,-5-5-1 16,1 0-2-16,-2 14 0 0,-1 2-1 0,0 0-1 16,1-8 0-16,7 9 0 0,-3 7-1 0,2 5 0 15,1-1 0-15,4-10 0 0,-1 12-1 0,1-2 1 16,-1 5 0-16,0-3 0 0,2-1 2 0,0 5 3 15,1-8 3-15,-1 3-1 0,2-7 5 0,-1-5 1 16,1-2-1-16,4 5 4 0,-2-7-3 0,2 1 0 16,0-3-2-16,-6-2 1 0,6 0-3 0,-2-3 0 15,4-7 1-15,-3 0-1 0,0-10-1 0,2-3-2 16,-1-2 0-16,6-1-1 0,-2-2 0 0,-1-1-2 16,1-3 0-16,-2 0-2 0,3-5 1 0,6-2-1 0,0 2-1 15,-3-2 0-15,2-5 0 0,1 1-1 0,0-1-2 0,1-1-6 16,-4-3-5-16,0-1-6 0,2 0-6 0,4-1-7 15,-2-1-25-15,3-2-12 0,-1-2-14 0,4-1-13 16,1-1 58-16,-1 2-43 0,-7-6-9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07T19:33:46.494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D15B2E1-C14E-43F4-85F6-BF356F024557}" emma:medium="tactile" emma:mode="ink">
          <msink:context xmlns:msink="http://schemas.microsoft.com/ink/2010/main" type="inkDrawing" rotatedBoundingBox="925,13355 1647,13727 1465,14081 743,13708" semanticType="callout" shapeName="Other"/>
        </emma:interpretation>
      </emma:emma>
    </inkml:annotationXML>
    <inkml:trace contextRef="#ctx0" brushRef="#br0">36 0 328 0,'-6'4'180'0,"2"0"-97"0,-2 1-48 16,0-2 29-16,2 1-21 0,1-1-7 0,0 1-2 15,2 0-1-15,-2-1 0 0,3 0-8 0,-1-3-5 0,1 1-9 16,0 2-4-16,1 0-4 0,2-1-3 0,-2 1 1 15,0 0-1-15,4 1 0 0,-1 3 0 0,0-2 0 16,1 2 0-16,-1 1 1 0,0 2 1 0,1-2-2 16,-1 3 0-16,0 4 2 0,-1-4-2 0,-1 6 0 15,2 0 2-15,1 1-1 0,-3 0 1 0,2 1 3 16,-1 2 0-16,1-2 0 0,0 2 3 0,0-2 2 16,1 0 0-16,-1 2 2 0,0-2-1 0,0-3 0 15,0 2 2-15,3-2 0 0,-3 0-2 0,1-4-1 0,0-1 0 16,3-2-2-16,-1 4 0 0,0-4-1 0,-1 0-4 15,0-4-1-15,2 5 2 0,4-3-4 0,-1-1 1 16,-1 1 0-16,2-1 1 0,-2-1-1 0,2 1 0 16,3-1 1-16,-2-1-1 0,-4-1 0 0,1-2 1 15,1 1 0-15,-2 2 1 0,4-1 0 0,-5-1 1 16,-3 0 0-16,4-1 3 0,0 2 1 0,0-2 0 16,-4-1 2-16,2-1 5 0,0 1 3 0,1 0 2 0,0-2 1 15,-4 1 0-15,3-2 2 0,0 3 0 0,0-2-1 16,0 0-6-16,-3-2 0 0,3 1-3 0,-5 1-1 15,9-2-2-15,-6-2-3 0,3 1-2 0,-1 0 0 16,2-1-2-16,-2 0-1 0,0-3-1 0,3 4 0 16,-4-3-1-16,1 1 1 0,3 2 0 0,-2-2 0 15,-1 0 0-15,1 3-1 0,0 1 0 0,-1-5 0 16,0 3 1-16,0-1-1 0,1 1-1 0,0-1-1 16,1 1 2-16,0-1 0 0,-1 1 0 0,2-1 1 15,1 2 0-15,-3 0 0 0,0 1-1 0,2-1 3 16,-3 0 0-16,1 1-1 0,-2 2 0 0,0-2 0 15,0 0 0-15,-3 3 1 0,2-1 4 0,-2 0-1 16,0 1 0-16,-1-2-1 0,1 2 2 0,-2 0 0 0,1 0 1 16,1 0-2-16,-2 0-2 0,-1 2 0 15,3-1 1-15,-3 0-1 0,1 2-1 0,-1-3-2 0,0 3-3 16,0 0-3-16,-1 1-4 0,-1-3-13 0,2 2-9 16,-1-2-6-16,0 2-9 0,1-2-32 0,-3 2-20 15,3-2-27-15,0 1-40 0,1-1 111 0,-1 2-76 16,0-3-22-16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9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45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41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53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5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72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15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3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18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6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2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EAC7-2C1A-4E00-9DFC-4A42DCB95E99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012E-BA3D-4B82-B7DC-FDFCCE3282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04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jonglezdeligne@parisnanterre.fr" TargetMode="External"/><Relationship Id="rId7" Type="http://schemas.openxmlformats.org/officeDocument/2006/relationships/hyperlink" Target="mailto:g.saintsurin@parisnanterre.fr" TargetMode="External"/><Relationship Id="rId2" Type="http://schemas.openxmlformats.org/officeDocument/2006/relationships/hyperlink" Target="http://ufr-sitec.parisnanterre.f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burokur@parisnanterre.fr" TargetMode="External"/><Relationship Id="rId5" Type="http://schemas.openxmlformats.org/officeDocument/2006/relationships/hyperlink" Target="mailto:philippe.forster@parisnanterre.fr" TargetMode="External"/><Relationship Id="rId4" Type="http://schemas.openxmlformats.org/officeDocument/2006/relationships/hyperlink" Target="mailto:michele.d_ottavio@parisnanterre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hyperlink" Target="https://www.cva.parisnanterre.fr/edt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estufr.u-paris10.f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dirty="0" smtClean="0"/>
              <a:t>M1 EESC 2023-2024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r-FR" dirty="0" smtClean="0"/>
              <a:t>P. </a:t>
            </a:r>
            <a:r>
              <a:rPr lang="fr-FR" dirty="0" smtClean="0"/>
              <a:t>Forster </a:t>
            </a:r>
          </a:p>
          <a:p>
            <a:r>
              <a:rPr lang="fr-FR" dirty="0" smtClean="0"/>
              <a:t>Responsable M </a:t>
            </a:r>
            <a:r>
              <a:rPr lang="fr-FR" dirty="0" smtClean="0"/>
              <a:t>EESC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9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8496"/>
            <a:ext cx="12192000" cy="656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TXinwei"/>
                <a:cs typeface="Times New Roman" panose="02020603050405020304" pitchFamily="18" charset="0"/>
              </a:rPr>
              <a:t>UFR</a:t>
            </a:r>
            <a:endParaRPr lang="fr-FR" sz="32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TXinwei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Direction de l'UFR 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BUROKUR Shah Nawaz / D’OTTAVIO </a:t>
            </a:r>
            <a:r>
              <a:rPr lang="fr-FR" dirty="0" err="1" smtClean="0">
                <a:effectLst/>
                <a:latin typeface="Arial" panose="020B0604020202020204" pitchFamily="34" charset="0"/>
                <a:ea typeface="STXinwei"/>
              </a:rPr>
              <a:t>Michele</a:t>
            </a:r>
            <a:endParaRPr lang="fr-FR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endParaRPr lang="fr-FR" sz="1200" b="1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Responsable Administrative adjointe de l'UFR 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MILLION, Céline</a:t>
            </a:r>
          </a:p>
          <a:p>
            <a:pPr algn="just">
              <a:spcAft>
                <a:spcPts val="300"/>
              </a:spcAft>
            </a:pPr>
            <a:r>
              <a:rPr lang="fr-FR" sz="1200" b="1" dirty="0" smtClean="0">
                <a:effectLst/>
                <a:latin typeface="Arial" panose="020B0604020202020204" pitchFamily="34" charset="0"/>
                <a:ea typeface="STXinwei"/>
              </a:rPr>
              <a:t> </a:t>
            </a:r>
            <a:endParaRPr lang="fr-FR" sz="1200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Site internet de l'UFR 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</a:t>
            </a:r>
            <a:r>
              <a:rPr lang="fr-FR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STXinwei"/>
                <a:hlinkClick r:id="rId2"/>
              </a:rPr>
              <a:t>http://ufr-sitec.parisnanterre.fr/</a:t>
            </a:r>
            <a:r>
              <a:rPr lang="fr-FR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STXinwei"/>
              </a:rPr>
              <a:t>  </a:t>
            </a:r>
            <a:r>
              <a:rPr lang="fr-FR" dirty="0">
                <a:latin typeface="Arial" panose="020B0604020202020204" pitchFamily="34" charset="0"/>
                <a:ea typeface="STXinwei"/>
              </a:rPr>
              <a:t>(A consulter régulièrement)</a:t>
            </a:r>
          </a:p>
          <a:p>
            <a:pPr algn="just">
              <a:spcAft>
                <a:spcPts val="300"/>
              </a:spcAft>
            </a:pP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De nombreuses informations importantes (stage, modalités des contrôles, …) sont disponibles sur le site de l’UFR  </a:t>
            </a:r>
            <a:r>
              <a:rPr lang="fr-FR" sz="1200" dirty="0" smtClean="0">
                <a:effectLst/>
                <a:latin typeface="Arial" panose="020B0604020202020204" pitchFamily="34" charset="0"/>
                <a:ea typeface="STXinwei"/>
              </a:rPr>
              <a:t> </a:t>
            </a:r>
          </a:p>
          <a:p>
            <a:pPr algn="ctr">
              <a:spcAft>
                <a:spcPts val="1200"/>
              </a:spcAft>
            </a:pP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TXinwei"/>
                <a:cs typeface="Times New Roman" panose="02020603050405020304" pitchFamily="18" charset="0"/>
              </a:rPr>
              <a:t>Département / Formation</a:t>
            </a:r>
            <a:endParaRPr lang="fr-FR" sz="32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TXinwei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Secrétariat 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JONGLEZ DE LIGNE, Nathalie, Bureau D.12.2.1, </a:t>
            </a:r>
            <a:r>
              <a:rPr lang="fr-FR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STXinwei"/>
                <a:hlinkClick r:id="rId3"/>
              </a:rPr>
              <a:t>n.jonglez@parisnanterre.fr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, Tél : 01 40 97 48 23</a:t>
            </a:r>
          </a:p>
          <a:p>
            <a:pPr algn="just">
              <a:spcAft>
                <a:spcPts val="300"/>
              </a:spcAft>
            </a:pPr>
            <a:endParaRPr lang="fr-FR" sz="1200" b="1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Responsable(s) de la formation 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</a:t>
            </a:r>
          </a:p>
          <a:p>
            <a:pPr algn="just">
              <a:spcAft>
                <a:spcPts val="300"/>
              </a:spcAft>
            </a:pPr>
            <a:r>
              <a:rPr lang="fr-FR" dirty="0" smtClean="0">
                <a:latin typeface="Arial" panose="020B0604020202020204" pitchFamily="34" charset="0"/>
                <a:ea typeface="STXinwei"/>
              </a:rPr>
              <a:t>Master GI : </a:t>
            </a:r>
            <a:r>
              <a:rPr lang="fr-FR" dirty="0">
                <a:latin typeface="Arial" panose="020B0604020202020204" pitchFamily="34" charset="0"/>
                <a:ea typeface="STXinwei"/>
              </a:rPr>
              <a:t>D’OTTAVIO, </a:t>
            </a:r>
            <a:r>
              <a:rPr lang="fr-FR" dirty="0" err="1">
                <a:latin typeface="Arial" panose="020B0604020202020204" pitchFamily="34" charset="0"/>
                <a:ea typeface="STXinwei"/>
              </a:rPr>
              <a:t>Michele</a:t>
            </a:r>
            <a:r>
              <a:rPr lang="fr-FR" dirty="0">
                <a:latin typeface="Arial" panose="020B0604020202020204" pitchFamily="34" charset="0"/>
                <a:ea typeface="STXinwei"/>
              </a:rPr>
              <a:t>, </a:t>
            </a:r>
            <a:r>
              <a:rPr lang="fr-FR" dirty="0">
                <a:latin typeface="Arial" panose="020B0604020202020204" pitchFamily="34" charset="0"/>
                <a:ea typeface="STXinwei"/>
                <a:hlinkClick r:id="rId4"/>
              </a:rPr>
              <a:t>michele.d_ottavio@parisnanterre.fr</a:t>
            </a:r>
            <a:r>
              <a:rPr lang="fr-FR" dirty="0">
                <a:latin typeface="Arial" panose="020B0604020202020204" pitchFamily="34" charset="0"/>
                <a:ea typeface="STXinwei"/>
              </a:rPr>
              <a:t> </a:t>
            </a:r>
            <a:endParaRPr lang="fr-FR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Master 1 parcours EESC (semestres 7 et 8) : </a:t>
            </a:r>
            <a:r>
              <a:rPr lang="fr-FR" dirty="0">
                <a:latin typeface="Arial" panose="020B0604020202020204" pitchFamily="34" charset="0"/>
                <a:ea typeface="STXinwei"/>
              </a:rPr>
              <a:t>FORSTER, Philippe, </a:t>
            </a:r>
            <a:r>
              <a:rPr lang="fr-FR" u="sng" dirty="0">
                <a:solidFill>
                  <a:srgbClr val="0563C1"/>
                </a:solidFill>
                <a:latin typeface="Arial" panose="020B0604020202020204" pitchFamily="34" charset="0"/>
                <a:ea typeface="STXinwei"/>
                <a:hlinkClick r:id="rId5"/>
              </a:rPr>
              <a:t>philippe.forster@parisnanterre.fr </a:t>
            </a:r>
            <a:endParaRPr lang="fr-FR" u="sng" dirty="0" smtClean="0">
              <a:solidFill>
                <a:srgbClr val="0563C1"/>
              </a:solidFill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Master 2 parcours EESC (semestres 9 et 10) : FORSTER, Philippe, </a:t>
            </a:r>
            <a:r>
              <a:rPr lang="fr-FR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STXinwei"/>
                <a:hlinkClick r:id="rId5"/>
              </a:rPr>
              <a:t>philippe.forster@parisnanterre.fr</a:t>
            </a:r>
            <a:endParaRPr lang="fr-FR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sz="1200" b="1" dirty="0" smtClean="0">
                <a:effectLst/>
                <a:latin typeface="Arial" panose="020B0604020202020204" pitchFamily="34" charset="0"/>
                <a:ea typeface="STXinwei"/>
              </a:rPr>
              <a:t> </a:t>
            </a:r>
            <a:endParaRPr lang="fr-FR" sz="1200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Responsable relations internationales 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D’OTTAVIO, </a:t>
            </a:r>
            <a:r>
              <a:rPr lang="fr-FR" dirty="0" err="1" smtClean="0">
                <a:effectLst/>
                <a:latin typeface="Arial" panose="020B0604020202020204" pitchFamily="34" charset="0"/>
                <a:ea typeface="STXinwei"/>
              </a:rPr>
              <a:t>Michele</a:t>
            </a:r>
            <a:r>
              <a:rPr lang="fr-FR" dirty="0">
                <a:latin typeface="Arial" panose="020B0604020202020204" pitchFamily="34" charset="0"/>
                <a:ea typeface="STXinwei"/>
              </a:rPr>
              <a:t>, </a:t>
            </a:r>
            <a:r>
              <a:rPr lang="fr-FR" dirty="0" smtClean="0">
                <a:latin typeface="Arial" panose="020B0604020202020204" pitchFamily="34" charset="0"/>
                <a:ea typeface="STXinwei"/>
                <a:hlinkClick r:id="rId4"/>
              </a:rPr>
              <a:t>michele.d_ottavio@parisnanterre.fr</a:t>
            </a:r>
            <a:r>
              <a:rPr lang="fr-FR" dirty="0" smtClean="0">
                <a:latin typeface="Arial" panose="020B0604020202020204" pitchFamily="34" charset="0"/>
                <a:ea typeface="STXinwei"/>
              </a:rPr>
              <a:t> </a:t>
            </a:r>
            <a:endParaRPr lang="fr-FR" b="1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endParaRPr lang="fr-FR" sz="1200" b="1" dirty="0" smtClean="0">
              <a:effectLst/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 smtClean="0">
                <a:effectLst/>
                <a:latin typeface="Arial" panose="020B0604020202020204" pitchFamily="34" charset="0"/>
                <a:ea typeface="STXinwei"/>
              </a:rPr>
              <a:t>Responsable Apprentissage :</a:t>
            </a:r>
            <a:r>
              <a:rPr lang="fr-FR" dirty="0" smtClean="0">
                <a:effectLst/>
                <a:latin typeface="Arial" panose="020B0604020202020204" pitchFamily="34" charset="0"/>
                <a:ea typeface="STXinwei"/>
              </a:rPr>
              <a:t> BUROKUR, </a:t>
            </a:r>
            <a:r>
              <a:rPr lang="en-US" dirty="0">
                <a:latin typeface="Arial" panose="020B0604020202020204" pitchFamily="34" charset="0"/>
                <a:ea typeface="STXinwei"/>
              </a:rPr>
              <a:t>Shah Nawaz, </a:t>
            </a:r>
            <a:r>
              <a:rPr lang="en-US" u="sng" dirty="0" smtClean="0">
                <a:solidFill>
                  <a:srgbClr val="0563C1"/>
                </a:solidFill>
                <a:latin typeface="Arial" panose="020B0604020202020204" pitchFamily="34" charset="0"/>
                <a:ea typeface="STXinwei"/>
                <a:hlinkClick r:id="rId6"/>
              </a:rPr>
              <a:t>sburokur@parisnanterre.fr</a:t>
            </a:r>
            <a:endParaRPr lang="en-US" u="sng" dirty="0" smtClean="0">
              <a:solidFill>
                <a:srgbClr val="0563C1"/>
              </a:solidFill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r>
              <a:rPr lang="fr-FR" b="1" dirty="0">
                <a:latin typeface="Arial" panose="020B0604020202020204" pitchFamily="34" charset="0"/>
                <a:ea typeface="STXinwei"/>
              </a:rPr>
              <a:t>Responsable </a:t>
            </a:r>
            <a:r>
              <a:rPr lang="fr-FR" b="1" dirty="0" smtClean="0">
                <a:latin typeface="Arial" panose="020B0604020202020204" pitchFamily="34" charset="0"/>
                <a:ea typeface="STXinwei"/>
              </a:rPr>
              <a:t>relation avec le CFA</a:t>
            </a:r>
            <a:r>
              <a:rPr lang="fr-FR" b="1" dirty="0">
                <a:latin typeface="Arial" panose="020B0604020202020204" pitchFamily="34" charset="0"/>
                <a:ea typeface="STXinwei"/>
              </a:rPr>
              <a:t> :</a:t>
            </a:r>
            <a:r>
              <a:rPr lang="fr-FR" dirty="0">
                <a:latin typeface="Arial" panose="020B0604020202020204" pitchFamily="34" charset="0"/>
                <a:ea typeface="STXinwei"/>
              </a:rPr>
              <a:t> </a:t>
            </a:r>
            <a:r>
              <a:rPr lang="fr-FR" dirty="0" smtClean="0">
                <a:latin typeface="Arial" panose="020B0604020202020204" pitchFamily="34" charset="0"/>
                <a:ea typeface="STXinwei"/>
              </a:rPr>
              <a:t>SAINT-SURIN Géraldine</a:t>
            </a:r>
            <a:r>
              <a:rPr lang="en-US" dirty="0">
                <a:latin typeface="Arial" panose="020B0604020202020204" pitchFamily="34" charset="0"/>
                <a:ea typeface="STXinwei"/>
              </a:rPr>
              <a:t>, </a:t>
            </a:r>
            <a:r>
              <a:rPr lang="en-US" dirty="0" smtClean="0">
                <a:latin typeface="Arial" panose="020B0604020202020204" pitchFamily="34" charset="0"/>
                <a:ea typeface="STXinwei"/>
                <a:hlinkClick r:id="rId7"/>
              </a:rPr>
              <a:t>g.saintsurin@parisnanterre.fr</a:t>
            </a:r>
            <a:r>
              <a:rPr lang="en-US" dirty="0" smtClean="0">
                <a:latin typeface="Arial" panose="020B0604020202020204" pitchFamily="34" charset="0"/>
                <a:ea typeface="STXinwei"/>
              </a:rPr>
              <a:t> </a:t>
            </a:r>
            <a:endParaRPr lang="fr-FR" dirty="0">
              <a:latin typeface="Arial" panose="020B0604020202020204" pitchFamily="34" charset="0"/>
              <a:ea typeface="STXinwei"/>
            </a:endParaRPr>
          </a:p>
          <a:p>
            <a:pPr algn="just">
              <a:spcAft>
                <a:spcPts val="300"/>
              </a:spcAft>
            </a:pPr>
            <a:endParaRPr lang="fr-FR" dirty="0" smtClean="0">
              <a:effectLst/>
              <a:latin typeface="Arial" panose="020B0604020202020204" pitchFamily="34" charset="0"/>
              <a:ea typeface="STXinwei"/>
            </a:endParaRPr>
          </a:p>
        </p:txBody>
      </p:sp>
    </p:spTree>
    <p:extLst>
      <p:ext uri="{BB962C8B-B14F-4D97-AF65-F5344CB8AC3E}">
        <p14:creationId xmlns:p14="http://schemas.microsoft.com/office/powerpoint/2010/main" val="1098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94325"/>
              </p:ext>
            </p:extLst>
          </p:nvPr>
        </p:nvGraphicFramePr>
        <p:xfrm>
          <a:off x="472447" y="0"/>
          <a:ext cx="5397502" cy="6857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708">
                  <a:extLst>
                    <a:ext uri="{9D8B030D-6E8A-4147-A177-3AD203B41FA5}">
                      <a16:colId xmlns:a16="http://schemas.microsoft.com/office/drawing/2014/main" val="2959610494"/>
                    </a:ext>
                  </a:extLst>
                </a:gridCol>
                <a:gridCol w="912254">
                  <a:extLst>
                    <a:ext uri="{9D8B030D-6E8A-4147-A177-3AD203B41FA5}">
                      <a16:colId xmlns:a16="http://schemas.microsoft.com/office/drawing/2014/main" val="4114755982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3920807197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1775938202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754490330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551909599"/>
                    </a:ext>
                  </a:extLst>
                </a:gridCol>
              </a:tblGrid>
              <a:tr h="362537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387990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7 (Liste : 4Z4£ELU7)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4ZELSM07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114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658756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Electronique 1 (Liste : 4Z4£ELE1)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3420000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Composants électroniques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4Z7LCOMP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8498334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Synthèse de fréquence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4Z7LSYNT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780992"/>
                  </a:ext>
                </a:extLst>
              </a:tr>
              <a:tr h="3492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Traitement du signal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4Z7LTRAI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294283"/>
                  </a:ext>
                </a:extLst>
              </a:tr>
              <a:tr h="3987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Electronique Embarquée (Liste : 4Z4£ELE2)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3362904"/>
                  </a:ext>
                </a:extLst>
              </a:tr>
              <a:tr h="3492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DSP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4Z7LEDSP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0332604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Réseaux de communications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4Z7LRESE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8547882"/>
                  </a:ext>
                </a:extLst>
              </a:tr>
              <a:tr h="725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Electromagnétisme et Hyperfréquence 1 (Liste : 4Z4£ELE3)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4745089"/>
                  </a:ext>
                </a:extLst>
              </a:tr>
              <a:tr h="725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Caractérisation des composants hyperfréquences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4Z7LCARA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7564346"/>
                  </a:ext>
                </a:extLst>
              </a:tr>
              <a:tr h="3492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Propagation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4Z7LPROP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5798716"/>
                  </a:ext>
                </a:extLst>
              </a:tr>
              <a:tr h="725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Connaissance de l'entreprise                                          (Liste : 4Z4£ELE4)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491918"/>
                  </a:ext>
                </a:extLst>
              </a:tr>
              <a:tr h="3492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Connaissance de l'entreprise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4Z7GICON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8367386"/>
                  </a:ext>
                </a:extLst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4Z4£ELE5)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4ZELUE75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5610"/>
                  </a:ext>
                </a:extLst>
              </a:tr>
              <a:tr h="3492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Anglais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4Z7GIANG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46727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9844"/>
              </p:ext>
            </p:extLst>
          </p:nvPr>
        </p:nvGraphicFramePr>
        <p:xfrm>
          <a:off x="6418582" y="5671"/>
          <a:ext cx="5397502" cy="543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708">
                  <a:extLst>
                    <a:ext uri="{9D8B030D-6E8A-4147-A177-3AD203B41FA5}">
                      <a16:colId xmlns:a16="http://schemas.microsoft.com/office/drawing/2014/main" val="2865167375"/>
                    </a:ext>
                  </a:extLst>
                </a:gridCol>
                <a:gridCol w="912254">
                  <a:extLst>
                    <a:ext uri="{9D8B030D-6E8A-4147-A177-3AD203B41FA5}">
                      <a16:colId xmlns:a16="http://schemas.microsoft.com/office/drawing/2014/main" val="4238855903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2891416419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2500742258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3131237090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207078931"/>
                    </a:ext>
                  </a:extLst>
                </a:gridCol>
              </a:tblGrid>
              <a:tr h="363828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7653916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8 (Liste : 4Z4£ELU8)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4ZELSM08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82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9340754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Electronique 2 (Liste : 4Z4£ELE6)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2800331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Optoélectronique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4Z8LOPTO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3929766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Traitement du signal avancé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4Z8LTRAI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788609"/>
                  </a:ext>
                </a:extLst>
              </a:tr>
              <a:tr h="7276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Electromagnétisme et Hyperfréquence 2 (Liste : 4Z4£ELE7)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4614016"/>
                  </a:ext>
                </a:extLst>
              </a:tr>
              <a:tr h="3504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Antenne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4Z8LANTE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145188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Mesures hyperfréquences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4Z8LMESU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0457552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Stage (Liste : 4Z4£ELE8)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8913047"/>
                  </a:ext>
                </a:extLst>
              </a:tr>
              <a:tr h="3504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Stage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4Z8LSTAA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3174058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Etude de cas (Liste : 4Z4£ELE9)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4ZELUE84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960623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Etude de cas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4Z8LETUD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62865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4Z4£ELE0)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4ZELUE85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7592685"/>
                  </a:ext>
                </a:extLst>
              </a:tr>
              <a:tr h="3638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Anglais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4Z8GIANG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837697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00594" y="714100"/>
            <a:ext cx="5538651" cy="4354290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48007" y="735866"/>
            <a:ext cx="5538651" cy="2521134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348008" y="5427709"/>
            <a:ext cx="5348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Maîtriser un domaine et ses méthodes </a:t>
            </a:r>
            <a:r>
              <a:rPr lang="fr-FR" sz="1400" dirty="0">
                <a:solidFill>
                  <a:srgbClr val="7030A0"/>
                </a:solidFill>
              </a:rPr>
              <a:t>(compensation entre S7 et S8</a:t>
            </a:r>
            <a:r>
              <a:rPr lang="fr-FR" sz="1400" dirty="0" smtClean="0">
                <a:solidFill>
                  <a:srgbClr val="7030A0"/>
                </a:solidFill>
              </a:rPr>
              <a:t>) : </a:t>
            </a:r>
            <a:r>
              <a:rPr lang="fr-FR" sz="1400" b="1" dirty="0" smtClean="0">
                <a:solidFill>
                  <a:srgbClr val="FF0000"/>
                </a:solidFill>
              </a:rPr>
              <a:t>il faut avoir la moyenne &gt; 10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48007" y="5983359"/>
            <a:ext cx="263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Semestre 7 (30 ECTS)</a:t>
            </a:r>
          </a:p>
          <a:p>
            <a:r>
              <a:rPr lang="fr-FR" sz="1400" dirty="0" smtClean="0"/>
              <a:t>Semestre </a:t>
            </a:r>
            <a:r>
              <a:rPr lang="fr-FR" sz="1400" dirty="0"/>
              <a:t>8 – sans stage (21 ECTS</a:t>
            </a:r>
            <a:r>
              <a:rPr lang="fr-FR" sz="1400" dirty="0" smtClean="0"/>
              <a:t>)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48007" y="6550223"/>
            <a:ext cx="5468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Semestre 8 – stage (9 ECTS) : </a:t>
            </a:r>
            <a:r>
              <a:rPr lang="fr-FR" sz="1400" b="1" dirty="0" smtClean="0">
                <a:solidFill>
                  <a:srgbClr val="FF0000"/>
                </a:solidFill>
              </a:rPr>
              <a:t>il faut avoir la moyenne &gt; 10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249496" y="5979388"/>
            <a:ext cx="233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Compensation au </a:t>
            </a:r>
            <a:r>
              <a:rPr lang="fr-FR" sz="1400" dirty="0" err="1" smtClean="0"/>
              <a:t>pro-rata</a:t>
            </a:r>
            <a:r>
              <a:rPr lang="fr-FR" sz="1400" dirty="0" smtClean="0"/>
              <a:t> : 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il faut avoir la moyenne &gt; 10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1" name="Accolade fermante 10"/>
          <p:cNvSpPr/>
          <p:nvPr/>
        </p:nvSpPr>
        <p:spPr>
          <a:xfrm>
            <a:off x="8951119" y="5983359"/>
            <a:ext cx="118858" cy="523220"/>
          </a:xfrm>
          <a:prstGeom prst="rightBrace">
            <a:avLst>
              <a:gd name="adj1" fmla="val 8333"/>
              <a:gd name="adj2" fmla="val 509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28063"/>
              </p:ext>
            </p:extLst>
          </p:nvPr>
        </p:nvGraphicFramePr>
        <p:xfrm>
          <a:off x="223038" y="23853"/>
          <a:ext cx="6138007" cy="6790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6101">
                  <a:extLst>
                    <a:ext uri="{9D8B030D-6E8A-4147-A177-3AD203B41FA5}">
                      <a16:colId xmlns:a16="http://schemas.microsoft.com/office/drawing/2014/main" val="3980332795"/>
                    </a:ext>
                  </a:extLst>
                </a:gridCol>
                <a:gridCol w="1037410">
                  <a:extLst>
                    <a:ext uri="{9D8B030D-6E8A-4147-A177-3AD203B41FA5}">
                      <a16:colId xmlns:a16="http://schemas.microsoft.com/office/drawing/2014/main" val="262847444"/>
                    </a:ext>
                  </a:extLst>
                </a:gridCol>
                <a:gridCol w="551124">
                  <a:extLst>
                    <a:ext uri="{9D8B030D-6E8A-4147-A177-3AD203B41FA5}">
                      <a16:colId xmlns:a16="http://schemas.microsoft.com/office/drawing/2014/main" val="26883584"/>
                    </a:ext>
                  </a:extLst>
                </a:gridCol>
                <a:gridCol w="551124">
                  <a:extLst>
                    <a:ext uri="{9D8B030D-6E8A-4147-A177-3AD203B41FA5}">
                      <a16:colId xmlns:a16="http://schemas.microsoft.com/office/drawing/2014/main" val="2532529716"/>
                    </a:ext>
                  </a:extLst>
                </a:gridCol>
                <a:gridCol w="551124">
                  <a:extLst>
                    <a:ext uri="{9D8B030D-6E8A-4147-A177-3AD203B41FA5}">
                      <a16:colId xmlns:a16="http://schemas.microsoft.com/office/drawing/2014/main" val="1591886849"/>
                    </a:ext>
                  </a:extLst>
                </a:gridCol>
                <a:gridCol w="551124">
                  <a:extLst>
                    <a:ext uri="{9D8B030D-6E8A-4147-A177-3AD203B41FA5}">
                      <a16:colId xmlns:a16="http://schemas.microsoft.com/office/drawing/2014/main" val="4192943340"/>
                    </a:ext>
                  </a:extLst>
                </a:gridCol>
              </a:tblGrid>
              <a:tr h="293958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21433638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9 (Liste : 4Z5£ELU9)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4ZELSM09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142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56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4089220725"/>
                  </a:ext>
                </a:extLst>
              </a:tr>
              <a:tr h="587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Systèmes de communication                                               (Liste : 4Z5£ELE1)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4ZELUE91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272552078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Transmissions Numériques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4Z9LTRAN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443521853"/>
                  </a:ext>
                </a:extLst>
              </a:tr>
              <a:tr h="587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Radiocommunications Nouvelle  Génération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4Z9LRADI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855827213"/>
                  </a:ext>
                </a:extLst>
              </a:tr>
              <a:tr h="3233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Electronique Embarquée (Liste : 4Z5£ELE2)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66269730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Capteurs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4Z9LCAPT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1,50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759011435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Java/Temps réel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4Z9LJAVA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88911465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CEM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4Z9ELCEM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703925437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Electromagnétisme (Liste : 4Z5£ELE3)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4ZELUE93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753483894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Propagation dans la matière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4Z9LPROP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846001774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Gestion de projet (Liste : 4Z5£ELE4)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542654528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Gestion de projet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4Z9GIPRO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02166219"/>
                  </a:ext>
                </a:extLst>
              </a:tr>
              <a:tr h="587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TER : Activité de recherche scientifique                                       (Liste : 4Z5£ELE5)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4ZELUE95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732979075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TER : Activité de recherche scientifique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4Z9GTERA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4,50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159416167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Langue (Liste : 4Z5£ELE6)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4ZELUE96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637572723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Anglais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4Z9GIANG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207619832"/>
                  </a:ext>
                </a:extLst>
              </a:tr>
              <a:tr h="587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TER : Recherche bibliographique                                                 (Liste : 4Z5£ELE7)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4ZELUE97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1,50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994123266"/>
                  </a:ext>
                </a:extLst>
              </a:tr>
              <a:tr h="2939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TER : Recherche bibliographique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4Z9GTERR</a:t>
                      </a:r>
                      <a:endParaRPr lang="fr-FR" sz="1100" b="0" i="0" u="none" strike="noStrike">
                        <a:solidFill>
                          <a:srgbClr val="009A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1,50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49354807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43132"/>
              </p:ext>
            </p:extLst>
          </p:nvPr>
        </p:nvGraphicFramePr>
        <p:xfrm>
          <a:off x="6530064" y="2657063"/>
          <a:ext cx="5397502" cy="1247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708">
                  <a:extLst>
                    <a:ext uri="{9D8B030D-6E8A-4147-A177-3AD203B41FA5}">
                      <a16:colId xmlns:a16="http://schemas.microsoft.com/office/drawing/2014/main" val="4270039727"/>
                    </a:ext>
                  </a:extLst>
                </a:gridCol>
                <a:gridCol w="912254">
                  <a:extLst>
                    <a:ext uri="{9D8B030D-6E8A-4147-A177-3AD203B41FA5}">
                      <a16:colId xmlns:a16="http://schemas.microsoft.com/office/drawing/2014/main" val="4061110592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1775717836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154636088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1976305086"/>
                    </a:ext>
                  </a:extLst>
                </a:gridCol>
                <a:gridCol w="484635">
                  <a:extLst>
                    <a:ext uri="{9D8B030D-6E8A-4147-A177-3AD203B41FA5}">
                      <a16:colId xmlns:a16="http://schemas.microsoft.com/office/drawing/2014/main" val="4248458928"/>
                    </a:ext>
                  </a:extLst>
                </a:gridCol>
              </a:tblGrid>
              <a:tr h="311757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Code Apogée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CM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TD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TP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Ects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020094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Semestre 10 (Liste : 4Z5£ELU0)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4ZELSM10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07069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Stage (Liste : 4Z5£ELE8)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4ZELUE10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30</a:t>
                      </a:r>
                      <a:endParaRPr lang="fr-FR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1141708"/>
                  </a:ext>
                </a:extLst>
              </a:tr>
              <a:tr h="31175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Stage</a:t>
                      </a:r>
                      <a:endParaRPr lang="fr-FR" sz="11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4Z0LSTAA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316165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6152" y="618684"/>
            <a:ext cx="6286453" cy="3285407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5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8496"/>
            <a:ext cx="12192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TXinwei"/>
                <a:cs typeface="Times New Roman" panose="02020603050405020304" pitchFamily="18" charset="0"/>
              </a:rPr>
              <a:t>Emploi du temps :</a:t>
            </a:r>
          </a:p>
          <a:p>
            <a:pPr>
              <a:spcAft>
                <a:spcPts val="1200"/>
              </a:spcAft>
            </a:pP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STXinwei"/>
                <a:cs typeface="Times New Roman" panose="02020603050405020304" pitchFamily="18" charset="0"/>
                <a:hlinkClick r:id="rId2"/>
              </a:rPr>
              <a:t>https://www.cva.parisnanterre.fr/edt</a:t>
            </a:r>
            <a:r>
              <a:rPr lang="fr-FR" sz="3200" dirty="0" smtClean="0">
                <a:solidFill>
                  <a:srgbClr val="000000"/>
                </a:solidFill>
                <a:latin typeface="Arial" panose="020B0604020202020204" pitchFamily="34" charset="0"/>
                <a:ea typeface="STXinwei"/>
                <a:cs typeface="Times New Roman" panose="02020603050405020304" pitchFamily="18" charset="0"/>
                <a:hlinkClick r:id="rId2"/>
              </a:rPr>
              <a:t>/</a:t>
            </a:r>
            <a:endParaRPr lang="fr-FR" sz="3200" dirty="0" smtClean="0">
              <a:solidFill>
                <a:srgbClr val="000000"/>
              </a:solidFill>
              <a:latin typeface="Arial" panose="020B0604020202020204" pitchFamily="34" charset="0"/>
              <a:ea typeface="STXinwei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fr-FR" sz="3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TXinwei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b="4174"/>
          <a:stretch/>
        </p:blipFill>
        <p:spPr>
          <a:xfrm>
            <a:off x="90630" y="1287589"/>
            <a:ext cx="6005370" cy="55704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6270" y="4991658"/>
            <a:ext cx="217239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ea typeface="STXinwei"/>
              </a:rPr>
              <a:t>Groupe 1 :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ea typeface="STXinwei"/>
              </a:rPr>
              <a:t> m1etp1</a:t>
            </a:r>
          </a:p>
          <a:p>
            <a:pPr algn="just">
              <a:spcAft>
                <a:spcPts val="300"/>
              </a:spcAft>
            </a:pP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ea typeface="STXinwei"/>
              </a:rPr>
              <a:t>Groupe 2 :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ea typeface="STXinwei"/>
              </a:rPr>
              <a:t> m1etp2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ea typeface="STXinwei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26935" y="3626072"/>
            <a:ext cx="2186609" cy="4467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Encre 21"/>
              <p14:cNvContentPartPr/>
              <p14:nvPr/>
            </p14:nvContentPartPr>
            <p14:xfrm>
              <a:off x="437150" y="4031077"/>
              <a:ext cx="450000" cy="998640"/>
            </p14:xfrm>
          </p:contentPart>
        </mc:Choice>
        <mc:Fallback xmlns="">
          <p:pic>
            <p:nvPicPr>
              <p:cNvPr id="22" name="Encre 2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9870" y="4020277"/>
                <a:ext cx="477720" cy="10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Encre 23"/>
              <p14:cNvContentPartPr/>
              <p14:nvPr/>
            </p14:nvContentPartPr>
            <p14:xfrm>
              <a:off x="325550" y="4810837"/>
              <a:ext cx="260280" cy="208080"/>
            </p14:xfrm>
          </p:contentPart>
        </mc:Choice>
        <mc:Fallback xmlns="">
          <p:pic>
            <p:nvPicPr>
              <p:cNvPr id="24" name="Encre 2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1150" y="4801837"/>
                <a:ext cx="294120" cy="23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6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8496"/>
            <a:ext cx="1219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2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TXinwei"/>
                <a:cs typeface="Times New Roman" panose="02020603050405020304" pitchFamily="18" charset="0"/>
              </a:rPr>
              <a:t>Notes :</a:t>
            </a:r>
          </a:p>
          <a:p>
            <a:pPr>
              <a:spcAft>
                <a:spcPts val="1200"/>
              </a:spcAft>
            </a:pP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STXinwei"/>
                <a:cs typeface="Times New Roman" panose="02020603050405020304" pitchFamily="18" charset="0"/>
                <a:hlinkClick r:id="rId2"/>
              </a:rPr>
              <a:t>https://gestufr.u-paris10.fr</a:t>
            </a:r>
            <a:r>
              <a:rPr lang="fr-FR" sz="3200" dirty="0" smtClean="0">
                <a:solidFill>
                  <a:srgbClr val="000000"/>
                </a:solidFill>
                <a:latin typeface="Arial" panose="020B0604020202020204" pitchFamily="34" charset="0"/>
                <a:ea typeface="STXinwei"/>
                <a:cs typeface="Times New Roman" panose="02020603050405020304" pitchFamily="18" charset="0"/>
                <a:hlinkClick r:id="rId2"/>
              </a:rPr>
              <a:t>/</a:t>
            </a:r>
            <a:r>
              <a:rPr lang="fr-FR" sz="3200" dirty="0" smtClean="0">
                <a:solidFill>
                  <a:srgbClr val="000000"/>
                </a:solidFill>
                <a:latin typeface="Arial" panose="020B0604020202020204" pitchFamily="34" charset="0"/>
                <a:ea typeface="STXinwei"/>
                <a:cs typeface="Times New Roman" panose="02020603050405020304" pitchFamily="18" charset="0"/>
              </a:rPr>
              <a:t> </a:t>
            </a:r>
            <a:endParaRPr lang="fr-FR" sz="3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STXinwei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849" y="1309602"/>
            <a:ext cx="8369271" cy="54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750</Words>
  <Application>Microsoft Office PowerPoint</Application>
  <PresentationFormat>Grand écran</PresentationFormat>
  <Paragraphs>348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STXinwei</vt:lpstr>
      <vt:lpstr>Times New Roman</vt:lpstr>
      <vt:lpstr>Thème Office</vt:lpstr>
      <vt:lpstr>M1 EESC 2023-2024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 EESC 2019-2020</dc:title>
  <dc:creator>Nawaz</dc:creator>
  <cp:lastModifiedBy>Burokur Shah nawaz</cp:lastModifiedBy>
  <cp:revision>19</cp:revision>
  <dcterms:created xsi:type="dcterms:W3CDTF">2019-09-10T07:51:16Z</dcterms:created>
  <dcterms:modified xsi:type="dcterms:W3CDTF">2023-09-08T12:57:57Z</dcterms:modified>
</cp:coreProperties>
</file>