
<file path=[Content_Types].xml><?xml version="1.0" encoding="utf-8"?>
<Types xmlns="http://schemas.openxmlformats.org/package/2006/content-types">
  <Default Extension="png" ContentType="image/pn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56" r:id="rId2"/>
    <p:sldId id="260" r:id="rId3"/>
    <p:sldId id="283" r:id="rId4"/>
    <p:sldId id="284" r:id="rId5"/>
    <p:sldId id="285" r:id="rId6"/>
    <p:sldId id="286" r:id="rId7"/>
    <p:sldId id="280" r:id="rId8"/>
    <p:sldId id="265" r:id="rId9"/>
    <p:sldId id="264" r:id="rId10"/>
    <p:sldId id="282" r:id="rId11"/>
    <p:sldId id="287" r:id="rId12"/>
    <p:sldId id="261" r:id="rId13"/>
    <p:sldId id="267" r:id="rId14"/>
    <p:sldId id="268" r:id="rId15"/>
    <p:sldId id="276" r:id="rId16"/>
    <p:sldId id="288" r:id="rId17"/>
  </p:sldIdLst>
  <p:sldSz cx="9906000" cy="6858000" type="A4"/>
  <p:notesSz cx="6858000" cy="9144000"/>
  <p:defaultTextStyle>
    <a:defPPr marL="0" marR="0" indent="0" algn="l" defTabSz="673547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3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430322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7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1pPr>
    <a:lvl2pPr marL="0" marR="0" indent="168387" algn="ctr" defTabSz="430322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7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2pPr>
    <a:lvl3pPr marL="0" marR="0" indent="336774" algn="ctr" defTabSz="430322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7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3pPr>
    <a:lvl4pPr marL="0" marR="0" indent="505160" algn="ctr" defTabSz="430322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7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4pPr>
    <a:lvl5pPr marL="0" marR="0" indent="673547" algn="ctr" defTabSz="430322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7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5pPr>
    <a:lvl6pPr marL="0" marR="0" indent="841934" algn="ctr" defTabSz="430322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7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6pPr>
    <a:lvl7pPr marL="0" marR="0" indent="1010321" algn="ctr" defTabSz="430322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7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7pPr>
    <a:lvl8pPr marL="0" marR="0" indent="1178707" algn="ctr" defTabSz="430322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7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8pPr>
    <a:lvl9pPr marL="0" marR="0" indent="1347094" algn="ctr" defTabSz="430322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7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9pPr>
  </p:defaultTextStyle>
  <p:extLst>
    <p:ext uri="{EFAFB233-063F-42B5-8137-9DF3F51BA10A}">
      <p15:sldGuideLst xmlns:p15="http://schemas.microsoft.com/office/powerpoint/2012/main">
        <p15:guide id="1" orient="horz" pos="3072">
          <p15:clr>
            <a:srgbClr val="A4A3A4"/>
          </p15:clr>
        </p15:guide>
        <p15:guide id="2" pos="4096">
          <p15:clr>
            <a:srgbClr val="A4A3A4"/>
          </p15:clr>
        </p15:guide>
        <p15:guide id="3" orient="horz" pos="2160">
          <p15:clr>
            <a:srgbClr val="A4A3A4"/>
          </p15:clr>
        </p15:guide>
        <p15:guide id="4" pos="312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432FF"/>
    <a:srgbClr val="D8232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398CCE"/>
          </a:solidFill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797C6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12700" cap="flat">
              <a:solidFill>
                <a:srgbClr val="B8B8B8"/>
              </a:solidFill>
              <a:prstDash val="solid"/>
              <a:miter lim="400000"/>
            </a:ln>
          </a:top>
          <a:bottom>
            <a:ln w="12700" cap="flat">
              <a:solidFill>
                <a:srgbClr val="B8B8B8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E1E0DA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5AC831"/>
          </a:solidFill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254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chemeClr val="accent2"/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V>
        </a:tcBdr>
        <a:fill>
          <a:solidFill>
            <a:srgbClr val="E6E3D7"/>
          </a:solidFill>
        </a:fill>
      </a:tcStyle>
    </a:wholeTbl>
    <a:band2H>
      <a:tcTxStyle/>
      <a:tcStyle>
        <a:tcBdr/>
        <a:fill>
          <a:solidFill>
            <a:srgbClr val="C3C2C2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09C99"/>
          </a:solidFill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7764E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7764E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DCE5E6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D0D1D2"/>
          </a:solidFill>
        </a:fill>
      </a:tcStyle>
    </a:wholeTbl>
    <a:band2H>
      <a:tcTxStyle/>
      <a:tcStyle>
        <a:tcBdr/>
        <a:fill>
          <a:solidFill>
            <a:srgbClr val="DEDEDF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535761"/>
          </a:solidFill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909398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67C85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314"/>
    <p:restoredTop sz="94755"/>
  </p:normalViewPr>
  <p:slideViewPr>
    <p:cSldViewPr snapToGrid="0" snapToObjects="1">
      <p:cViewPr varScale="1">
        <p:scale>
          <a:sx n="92" d="100"/>
          <a:sy n="92" d="100"/>
        </p:scale>
        <p:origin x="1104" y="192"/>
      </p:cViewPr>
      <p:guideLst>
        <p:guide orient="horz" pos="3072"/>
        <p:guide pos="4096"/>
        <p:guide orient="horz" pos="2160"/>
        <p:guide pos="312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>
            <a:spLocks noGrp="1" noRot="1" noChangeAspect="1"/>
          </p:cNvSpPr>
          <p:nvPr>
            <p:ph type="sldImg"/>
          </p:nvPr>
        </p:nvSpPr>
        <p:spPr>
          <a:xfrm>
            <a:off x="952500" y="685800"/>
            <a:ext cx="4953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17" name="Shape 117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889079469"/>
      </p:ext>
    </p:extLst>
  </p:cSld>
  <p:clrMap bg1="lt1" tx1="dk1" bg2="lt2" tx2="dk2" accent1="accent1" accent2="accent2" accent3="accent3" accent4="accent4" accent5="accent5" accent6="accent6" hlink="hlink" folHlink="folHlink"/>
  <p:notesStyle>
    <a:lvl1pPr defTabSz="336774" latinLnBrk="0">
      <a:lnSpc>
        <a:spcPct val="117999"/>
      </a:lnSpc>
      <a:defRPr sz="1600">
        <a:latin typeface="Helvetica Neue"/>
        <a:ea typeface="Helvetica Neue"/>
        <a:cs typeface="Helvetica Neue"/>
        <a:sym typeface="Helvetica Neue"/>
      </a:defRPr>
    </a:lvl1pPr>
    <a:lvl2pPr indent="168387" defTabSz="336774" latinLnBrk="0">
      <a:lnSpc>
        <a:spcPct val="117999"/>
      </a:lnSpc>
      <a:defRPr sz="1600">
        <a:latin typeface="Helvetica Neue"/>
        <a:ea typeface="Helvetica Neue"/>
        <a:cs typeface="Helvetica Neue"/>
        <a:sym typeface="Helvetica Neue"/>
      </a:defRPr>
    </a:lvl2pPr>
    <a:lvl3pPr indent="336774" defTabSz="336774" latinLnBrk="0">
      <a:lnSpc>
        <a:spcPct val="117999"/>
      </a:lnSpc>
      <a:defRPr sz="1600">
        <a:latin typeface="Helvetica Neue"/>
        <a:ea typeface="Helvetica Neue"/>
        <a:cs typeface="Helvetica Neue"/>
        <a:sym typeface="Helvetica Neue"/>
      </a:defRPr>
    </a:lvl3pPr>
    <a:lvl4pPr indent="505160" defTabSz="336774" latinLnBrk="0">
      <a:lnSpc>
        <a:spcPct val="117999"/>
      </a:lnSpc>
      <a:defRPr sz="1600">
        <a:latin typeface="Helvetica Neue"/>
        <a:ea typeface="Helvetica Neue"/>
        <a:cs typeface="Helvetica Neue"/>
        <a:sym typeface="Helvetica Neue"/>
      </a:defRPr>
    </a:lvl4pPr>
    <a:lvl5pPr indent="673547" defTabSz="336774" latinLnBrk="0">
      <a:lnSpc>
        <a:spcPct val="117999"/>
      </a:lnSpc>
      <a:defRPr sz="1600">
        <a:latin typeface="Helvetica Neue"/>
        <a:ea typeface="Helvetica Neue"/>
        <a:cs typeface="Helvetica Neue"/>
        <a:sym typeface="Helvetica Neue"/>
      </a:defRPr>
    </a:lvl5pPr>
    <a:lvl6pPr indent="841934" defTabSz="336774" latinLnBrk="0">
      <a:lnSpc>
        <a:spcPct val="117999"/>
      </a:lnSpc>
      <a:defRPr sz="1600">
        <a:latin typeface="Helvetica Neue"/>
        <a:ea typeface="Helvetica Neue"/>
        <a:cs typeface="Helvetica Neue"/>
        <a:sym typeface="Helvetica Neue"/>
      </a:defRPr>
    </a:lvl6pPr>
    <a:lvl7pPr indent="1010321" defTabSz="336774" latinLnBrk="0">
      <a:lnSpc>
        <a:spcPct val="117999"/>
      </a:lnSpc>
      <a:defRPr sz="1600">
        <a:latin typeface="Helvetica Neue"/>
        <a:ea typeface="Helvetica Neue"/>
        <a:cs typeface="Helvetica Neue"/>
        <a:sym typeface="Helvetica Neue"/>
      </a:defRPr>
    </a:lvl7pPr>
    <a:lvl8pPr indent="1178707" defTabSz="336774" latinLnBrk="0">
      <a:lnSpc>
        <a:spcPct val="117999"/>
      </a:lnSpc>
      <a:defRPr sz="1600">
        <a:latin typeface="Helvetica Neue"/>
        <a:ea typeface="Helvetica Neue"/>
        <a:cs typeface="Helvetica Neue"/>
        <a:sym typeface="Helvetica Neue"/>
      </a:defRPr>
    </a:lvl8pPr>
    <a:lvl9pPr indent="1347094" defTabSz="336774" latinLnBrk="0">
      <a:lnSpc>
        <a:spcPct val="117999"/>
      </a:lnSpc>
      <a:defRPr sz="1600">
        <a:latin typeface="Helvetica Neue"/>
        <a:ea typeface="Helvetica Neue"/>
        <a:cs typeface="Helvetica Neue"/>
        <a:sym typeface="Helvetica Neue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re et sous-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hape 11"/>
          <p:cNvSpPr>
            <a:spLocks noGrp="1"/>
          </p:cNvSpPr>
          <p:nvPr>
            <p:ph type="title"/>
          </p:nvPr>
        </p:nvSpPr>
        <p:spPr>
          <a:xfrm>
            <a:off x="967383" y="1151930"/>
            <a:ext cx="7971234" cy="2321719"/>
          </a:xfrm>
          <a:prstGeom prst="rect">
            <a:avLst/>
          </a:prstGeom>
        </p:spPr>
        <p:txBody>
          <a:bodyPr anchor="b"/>
          <a:lstStyle/>
          <a:p>
            <a:r>
              <a:t>Texte du titre</a:t>
            </a:r>
          </a:p>
        </p:txBody>
      </p:sp>
      <p:sp>
        <p:nvSpPr>
          <p:cNvPr id="12" name="Shape 12"/>
          <p:cNvSpPr>
            <a:spLocks noGrp="1"/>
          </p:cNvSpPr>
          <p:nvPr>
            <p:ph type="body" sz="quarter" idx="1"/>
          </p:nvPr>
        </p:nvSpPr>
        <p:spPr>
          <a:xfrm>
            <a:off x="967383" y="3536156"/>
            <a:ext cx="7971234" cy="794742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2400"/>
            </a:lvl1pPr>
            <a:lvl2pPr marL="0" indent="168387" algn="ctr">
              <a:spcBef>
                <a:spcPts val="0"/>
              </a:spcBef>
              <a:buSzTx/>
              <a:buNone/>
              <a:defRPr sz="2400"/>
            </a:lvl2pPr>
            <a:lvl3pPr marL="0" indent="336774" algn="ctr">
              <a:spcBef>
                <a:spcPts val="0"/>
              </a:spcBef>
              <a:buSzTx/>
              <a:buNone/>
              <a:defRPr sz="2400"/>
            </a:lvl3pPr>
            <a:lvl4pPr marL="0" indent="505160" algn="ctr">
              <a:spcBef>
                <a:spcPts val="0"/>
              </a:spcBef>
              <a:buSzTx/>
              <a:buNone/>
              <a:defRPr sz="2400"/>
            </a:lvl4pPr>
            <a:lvl5pPr marL="0" indent="673547" algn="ctr">
              <a:spcBef>
                <a:spcPts val="0"/>
              </a:spcBef>
              <a:buSzTx/>
              <a:buNone/>
              <a:defRPr sz="2400"/>
            </a:lvl5pPr>
          </a:lstStyle>
          <a:p>
            <a:r>
              <a:t>Texte niveau 1</a:t>
            </a:r>
          </a:p>
          <a:p>
            <a:pPr lvl="1"/>
            <a:r>
              <a:t>Texte niveau 2</a:t>
            </a:r>
          </a:p>
          <a:p>
            <a:pPr lvl="2"/>
            <a:r>
              <a:t>Texte niveau 3</a:t>
            </a:r>
          </a:p>
          <a:p>
            <a:pPr lvl="3"/>
            <a:r>
              <a:t>Texte niveau 4</a:t>
            </a:r>
          </a:p>
          <a:p>
            <a:pPr lvl="4"/>
            <a:r>
              <a:t>Texte niveau 5</a:t>
            </a:r>
          </a:p>
        </p:txBody>
      </p:sp>
      <p:sp>
        <p:nvSpPr>
          <p:cNvPr id="13" name="Shape 13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Vier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hape 110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Shape 38"/>
          <p:cNvSpPr>
            <a:spLocks noGrp="1"/>
          </p:cNvSpPr>
          <p:nvPr>
            <p:ph type="pic" sz="half" idx="13"/>
          </p:nvPr>
        </p:nvSpPr>
        <p:spPr>
          <a:xfrm>
            <a:off x="5117455" y="446484"/>
            <a:ext cx="4063008" cy="5786438"/>
          </a:xfrm>
          <a:prstGeom prst="rect">
            <a:avLst/>
          </a:prstGeom>
        </p:spPr>
        <p:txBody>
          <a:bodyPr lIns="67354" tIns="33677" rIns="67354" bIns="33677" anchor="t">
            <a:noAutofit/>
          </a:bodyPr>
          <a:lstStyle/>
          <a:p>
            <a:endParaRPr/>
          </a:p>
        </p:txBody>
      </p:sp>
      <p:sp>
        <p:nvSpPr>
          <p:cNvPr id="39" name="Shape 39"/>
          <p:cNvSpPr>
            <a:spLocks noGrp="1"/>
          </p:cNvSpPr>
          <p:nvPr>
            <p:ph type="title"/>
          </p:nvPr>
        </p:nvSpPr>
        <p:spPr>
          <a:xfrm>
            <a:off x="725537" y="446484"/>
            <a:ext cx="4063008" cy="2803922"/>
          </a:xfrm>
          <a:prstGeom prst="rect">
            <a:avLst/>
          </a:prstGeom>
        </p:spPr>
        <p:txBody>
          <a:bodyPr anchor="b"/>
          <a:lstStyle>
            <a:lvl1pPr>
              <a:defRPr sz="4400"/>
            </a:lvl1pPr>
          </a:lstStyle>
          <a:p>
            <a:r>
              <a:t>Texte du titre</a:t>
            </a:r>
          </a:p>
        </p:txBody>
      </p:sp>
      <p:sp>
        <p:nvSpPr>
          <p:cNvPr id="40" name="Shape 40"/>
          <p:cNvSpPr>
            <a:spLocks noGrp="1"/>
          </p:cNvSpPr>
          <p:nvPr>
            <p:ph type="body" sz="quarter" idx="1"/>
          </p:nvPr>
        </p:nvSpPr>
        <p:spPr>
          <a:xfrm>
            <a:off x="725537" y="3348633"/>
            <a:ext cx="4063008" cy="2884289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2400"/>
            </a:lvl1pPr>
            <a:lvl2pPr marL="0" indent="168387" algn="ctr">
              <a:spcBef>
                <a:spcPts val="0"/>
              </a:spcBef>
              <a:buSzTx/>
              <a:buNone/>
              <a:defRPr sz="2400"/>
            </a:lvl2pPr>
            <a:lvl3pPr marL="0" indent="336774" algn="ctr">
              <a:spcBef>
                <a:spcPts val="0"/>
              </a:spcBef>
              <a:buSzTx/>
              <a:buNone/>
              <a:defRPr sz="2400"/>
            </a:lvl3pPr>
            <a:lvl4pPr marL="0" indent="505160" algn="ctr">
              <a:spcBef>
                <a:spcPts val="0"/>
              </a:spcBef>
              <a:buSzTx/>
              <a:buNone/>
              <a:defRPr sz="2400"/>
            </a:lvl4pPr>
            <a:lvl5pPr marL="0" indent="673547" algn="ctr">
              <a:spcBef>
                <a:spcPts val="0"/>
              </a:spcBef>
              <a:buSzTx/>
              <a:buNone/>
              <a:defRPr sz="2400"/>
            </a:lvl5pPr>
          </a:lstStyle>
          <a:p>
            <a:r>
              <a:t>Texte niveau 1</a:t>
            </a:r>
          </a:p>
          <a:p>
            <a:pPr lvl="1"/>
            <a:r>
              <a:t>Texte niveau 2</a:t>
            </a:r>
          </a:p>
          <a:p>
            <a:pPr lvl="2"/>
            <a:r>
              <a:t>Texte niveau 3</a:t>
            </a:r>
          </a:p>
          <a:p>
            <a:pPr lvl="3"/>
            <a:r>
              <a:t>Texte niveau 4</a:t>
            </a:r>
          </a:p>
          <a:p>
            <a:pPr lvl="4"/>
            <a:r>
              <a:t>Texte niveau 5</a:t>
            </a:r>
          </a:p>
        </p:txBody>
      </p:sp>
      <p:sp>
        <p:nvSpPr>
          <p:cNvPr id="41" name="Shape 41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re - Ha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Shape 48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Texte du titre</a:t>
            </a:r>
          </a:p>
        </p:txBody>
      </p:sp>
      <p:sp>
        <p:nvSpPr>
          <p:cNvPr id="49" name="Shape 49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re et puc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Shape 56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Texte du titre</a:t>
            </a:r>
          </a:p>
        </p:txBody>
      </p:sp>
      <p:sp>
        <p:nvSpPr>
          <p:cNvPr id="57" name="Shape 57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Texte niveau 1</a:t>
            </a:r>
          </a:p>
          <a:p>
            <a:pPr lvl="1"/>
            <a:r>
              <a:t>Texte niveau 2</a:t>
            </a:r>
          </a:p>
          <a:p>
            <a:pPr lvl="2"/>
            <a:r>
              <a:t>Texte niveau 3</a:t>
            </a:r>
          </a:p>
          <a:p>
            <a:pPr lvl="3"/>
            <a:r>
              <a:t>Texte niveau 4</a:t>
            </a:r>
          </a:p>
          <a:p>
            <a:pPr lvl="4"/>
            <a:r>
              <a:t>Texte niveau 5</a:t>
            </a:r>
          </a:p>
        </p:txBody>
      </p:sp>
      <p:sp>
        <p:nvSpPr>
          <p:cNvPr id="58" name="Shape 58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re, puces et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Shape 65"/>
          <p:cNvSpPr>
            <a:spLocks noGrp="1"/>
          </p:cNvSpPr>
          <p:nvPr>
            <p:ph type="pic" sz="half" idx="13"/>
          </p:nvPr>
        </p:nvSpPr>
        <p:spPr>
          <a:xfrm>
            <a:off x="5117455" y="1830586"/>
            <a:ext cx="4063008" cy="4420195"/>
          </a:xfrm>
          <a:prstGeom prst="rect">
            <a:avLst/>
          </a:prstGeom>
        </p:spPr>
        <p:txBody>
          <a:bodyPr lIns="67354" tIns="33677" rIns="67354" bIns="33677" anchor="t">
            <a:noAutofit/>
          </a:bodyPr>
          <a:lstStyle/>
          <a:p>
            <a:endParaRPr/>
          </a:p>
        </p:txBody>
      </p:sp>
      <p:sp>
        <p:nvSpPr>
          <p:cNvPr id="66" name="Shape 66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Texte du titre</a:t>
            </a:r>
          </a:p>
        </p:txBody>
      </p:sp>
      <p:sp>
        <p:nvSpPr>
          <p:cNvPr id="67" name="Shape 67"/>
          <p:cNvSpPr>
            <a:spLocks noGrp="1"/>
          </p:cNvSpPr>
          <p:nvPr>
            <p:ph type="body" sz="half" idx="1"/>
          </p:nvPr>
        </p:nvSpPr>
        <p:spPr>
          <a:xfrm>
            <a:off x="725537" y="1830586"/>
            <a:ext cx="4063008" cy="4420195"/>
          </a:xfrm>
          <a:prstGeom prst="rect">
            <a:avLst/>
          </a:prstGeom>
        </p:spPr>
        <p:txBody>
          <a:bodyPr/>
          <a:lstStyle>
            <a:lvl1pPr marL="252580" indent="-252580">
              <a:spcBef>
                <a:spcPts val="2357"/>
              </a:spcBef>
              <a:defRPr sz="2100"/>
            </a:lvl1pPr>
            <a:lvl2pPr marL="505160" indent="-252580">
              <a:spcBef>
                <a:spcPts val="2357"/>
              </a:spcBef>
              <a:defRPr sz="2100"/>
            </a:lvl2pPr>
            <a:lvl3pPr marL="757740" indent="-252580">
              <a:spcBef>
                <a:spcPts val="2357"/>
              </a:spcBef>
              <a:defRPr sz="2100"/>
            </a:lvl3pPr>
            <a:lvl4pPr marL="1010321" indent="-252580">
              <a:spcBef>
                <a:spcPts val="2357"/>
              </a:spcBef>
              <a:defRPr sz="2100"/>
            </a:lvl4pPr>
            <a:lvl5pPr marL="1262901" indent="-252580">
              <a:spcBef>
                <a:spcPts val="2357"/>
              </a:spcBef>
              <a:defRPr sz="2100"/>
            </a:lvl5pPr>
          </a:lstStyle>
          <a:p>
            <a:r>
              <a:t>Texte niveau 1</a:t>
            </a:r>
          </a:p>
          <a:p>
            <a:pPr lvl="1"/>
            <a:r>
              <a:t>Texte niveau 2</a:t>
            </a:r>
          </a:p>
          <a:p>
            <a:pPr lvl="2"/>
            <a:r>
              <a:t>Texte niveau 3</a:t>
            </a:r>
          </a:p>
          <a:p>
            <a:pPr lvl="3"/>
            <a:r>
              <a:t>Texte niveau 4</a:t>
            </a:r>
          </a:p>
          <a:p>
            <a:pPr lvl="4"/>
            <a:r>
              <a:t>Texte niveau 5</a:t>
            </a:r>
          </a:p>
        </p:txBody>
      </p:sp>
      <p:sp>
        <p:nvSpPr>
          <p:cNvPr id="68" name="Shape 68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uc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Shape 75"/>
          <p:cNvSpPr>
            <a:spLocks noGrp="1"/>
          </p:cNvSpPr>
          <p:nvPr>
            <p:ph type="body" idx="1"/>
          </p:nvPr>
        </p:nvSpPr>
        <p:spPr>
          <a:xfrm>
            <a:off x="725537" y="892969"/>
            <a:ext cx="8454926" cy="5072063"/>
          </a:xfrm>
          <a:prstGeom prst="rect">
            <a:avLst/>
          </a:prstGeom>
        </p:spPr>
        <p:txBody>
          <a:bodyPr/>
          <a:lstStyle/>
          <a:p>
            <a:r>
              <a:t>Texte niveau 1</a:t>
            </a:r>
          </a:p>
          <a:p>
            <a:pPr lvl="1"/>
            <a:r>
              <a:t>Texte niveau 2</a:t>
            </a:r>
          </a:p>
          <a:p>
            <a:pPr lvl="2"/>
            <a:r>
              <a:t>Texte niveau 3</a:t>
            </a:r>
          </a:p>
          <a:p>
            <a:pPr lvl="3"/>
            <a:r>
              <a:t>Texte niveau 4</a:t>
            </a:r>
          </a:p>
          <a:p>
            <a:pPr lvl="4"/>
            <a:r>
              <a:t>Texte niveau 5</a:t>
            </a:r>
          </a:p>
        </p:txBody>
      </p:sp>
      <p:sp>
        <p:nvSpPr>
          <p:cNvPr id="76" name="Shape 76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3 pho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Shape 83"/>
          <p:cNvSpPr>
            <a:spLocks noGrp="1"/>
          </p:cNvSpPr>
          <p:nvPr>
            <p:ph type="pic" sz="quarter" idx="13"/>
          </p:nvPr>
        </p:nvSpPr>
        <p:spPr>
          <a:xfrm>
            <a:off x="5117455" y="3580805"/>
            <a:ext cx="4063008" cy="2652117"/>
          </a:xfrm>
          <a:prstGeom prst="rect">
            <a:avLst/>
          </a:prstGeom>
        </p:spPr>
        <p:txBody>
          <a:bodyPr lIns="67354" tIns="33677" rIns="67354" bIns="33677" anchor="t">
            <a:noAutofit/>
          </a:bodyPr>
          <a:lstStyle/>
          <a:p>
            <a:endParaRPr/>
          </a:p>
        </p:txBody>
      </p:sp>
      <p:sp>
        <p:nvSpPr>
          <p:cNvPr id="84" name="Shape 84"/>
          <p:cNvSpPr>
            <a:spLocks noGrp="1"/>
          </p:cNvSpPr>
          <p:nvPr>
            <p:ph type="pic" sz="quarter" idx="14"/>
          </p:nvPr>
        </p:nvSpPr>
        <p:spPr>
          <a:xfrm>
            <a:off x="5122192" y="625078"/>
            <a:ext cx="4063009" cy="2652117"/>
          </a:xfrm>
          <a:prstGeom prst="rect">
            <a:avLst/>
          </a:prstGeom>
        </p:spPr>
        <p:txBody>
          <a:bodyPr lIns="67354" tIns="33677" rIns="67354" bIns="33677" anchor="t">
            <a:noAutofit/>
          </a:bodyPr>
          <a:lstStyle/>
          <a:p>
            <a:endParaRPr/>
          </a:p>
        </p:txBody>
      </p:sp>
      <p:sp>
        <p:nvSpPr>
          <p:cNvPr id="85" name="Shape 85"/>
          <p:cNvSpPr>
            <a:spLocks noGrp="1"/>
          </p:cNvSpPr>
          <p:nvPr>
            <p:ph type="pic" sz="half" idx="15"/>
          </p:nvPr>
        </p:nvSpPr>
        <p:spPr>
          <a:xfrm>
            <a:off x="725537" y="625078"/>
            <a:ext cx="4063008" cy="5607844"/>
          </a:xfrm>
          <a:prstGeom prst="rect">
            <a:avLst/>
          </a:prstGeom>
        </p:spPr>
        <p:txBody>
          <a:bodyPr lIns="67354" tIns="33677" rIns="67354" bIns="33677" anchor="t">
            <a:noAutofit/>
          </a:bodyPr>
          <a:lstStyle/>
          <a:p>
            <a:endParaRPr/>
          </a:p>
        </p:txBody>
      </p:sp>
      <p:sp>
        <p:nvSpPr>
          <p:cNvPr id="86" name="Shape 86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it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Shape 93"/>
          <p:cNvSpPr>
            <a:spLocks noGrp="1"/>
          </p:cNvSpPr>
          <p:nvPr>
            <p:ph type="body" sz="quarter" idx="13"/>
          </p:nvPr>
        </p:nvSpPr>
        <p:spPr>
          <a:xfrm>
            <a:off x="967383" y="4473774"/>
            <a:ext cx="7971234" cy="352568"/>
          </a:xfrm>
          <a:prstGeom prst="rect">
            <a:avLst/>
          </a:prstGeom>
        </p:spPr>
        <p:txBody>
          <a:bodyPr anchor="t"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sz="1800"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r>
              <a:t>-Gilles Allain</a:t>
            </a:r>
          </a:p>
        </p:txBody>
      </p:sp>
      <p:sp>
        <p:nvSpPr>
          <p:cNvPr id="94" name="Shape 94"/>
          <p:cNvSpPr>
            <a:spLocks noGrp="1"/>
          </p:cNvSpPr>
          <p:nvPr>
            <p:ph type="body" sz="quarter" idx="14"/>
          </p:nvPr>
        </p:nvSpPr>
        <p:spPr>
          <a:xfrm>
            <a:off x="967383" y="2988249"/>
            <a:ext cx="7971234" cy="506456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sz="2800"/>
            </a:lvl1pPr>
          </a:lstStyle>
          <a:p>
            <a:r>
              <a:t>« Saisissez une citation ici. » </a:t>
            </a:r>
          </a:p>
        </p:txBody>
      </p:sp>
      <p:sp>
        <p:nvSpPr>
          <p:cNvPr id="95" name="Shape 95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Shape 102"/>
          <p:cNvSpPr>
            <a:spLocks noGrp="1"/>
          </p:cNvSpPr>
          <p:nvPr>
            <p:ph type="pic" idx="13"/>
          </p:nvPr>
        </p:nvSpPr>
        <p:spPr>
          <a:xfrm>
            <a:off x="0" y="0"/>
            <a:ext cx="9906000" cy="6858000"/>
          </a:xfrm>
          <a:prstGeom prst="rect">
            <a:avLst/>
          </a:prstGeom>
        </p:spPr>
        <p:txBody>
          <a:bodyPr lIns="67354" tIns="33677" rIns="67354" bIns="33677" anchor="t">
            <a:noAutofit/>
          </a:bodyPr>
          <a:lstStyle/>
          <a:p>
            <a:endParaRPr/>
          </a:p>
        </p:txBody>
      </p:sp>
      <p:sp>
        <p:nvSpPr>
          <p:cNvPr id="103" name="Shape 103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>
            <a:spLocks noGrp="1"/>
          </p:cNvSpPr>
          <p:nvPr>
            <p:ph type="title"/>
          </p:nvPr>
        </p:nvSpPr>
        <p:spPr>
          <a:xfrm>
            <a:off x="725537" y="312539"/>
            <a:ext cx="8454926" cy="151804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37419" tIns="37419" rIns="37419" bIns="37419" anchor="ctr">
            <a:normAutofit/>
          </a:bodyPr>
          <a:lstStyle/>
          <a:p>
            <a:r>
              <a:t>Texte du titre</a:t>
            </a:r>
          </a:p>
        </p:txBody>
      </p:sp>
      <p:sp>
        <p:nvSpPr>
          <p:cNvPr id="3" name="Shape 3"/>
          <p:cNvSpPr>
            <a:spLocks noGrp="1"/>
          </p:cNvSpPr>
          <p:nvPr>
            <p:ph type="body" idx="1"/>
          </p:nvPr>
        </p:nvSpPr>
        <p:spPr>
          <a:xfrm>
            <a:off x="725537" y="1830586"/>
            <a:ext cx="8454926" cy="442019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37419" tIns="37419" rIns="37419" bIns="37419" anchor="ctr">
            <a:normAutofit/>
          </a:bodyPr>
          <a:lstStyle/>
          <a:p>
            <a:r>
              <a:t>Texte niveau 1</a:t>
            </a:r>
          </a:p>
          <a:p>
            <a:pPr lvl="1"/>
            <a:r>
              <a:t>Texte niveau 2</a:t>
            </a:r>
          </a:p>
          <a:p>
            <a:pPr lvl="2"/>
            <a:r>
              <a:t>Texte niveau 3</a:t>
            </a:r>
          </a:p>
          <a:p>
            <a:pPr lvl="3"/>
            <a:r>
              <a:t>Texte niveau 4</a:t>
            </a:r>
          </a:p>
          <a:p>
            <a:pPr lvl="4"/>
            <a:r>
              <a:t>Texte niveau 5</a:t>
            </a:r>
          </a:p>
        </p:txBody>
      </p:sp>
      <p:sp>
        <p:nvSpPr>
          <p:cNvPr id="4" name="Shape 4"/>
          <p:cNvSpPr>
            <a:spLocks noGrp="1"/>
          </p:cNvSpPr>
          <p:nvPr>
            <p:ph type="sldNum" sz="quarter" idx="2"/>
          </p:nvPr>
        </p:nvSpPr>
        <p:spPr>
          <a:xfrm>
            <a:off x="4799183" y="6505277"/>
            <a:ext cx="297960" cy="275624"/>
          </a:xfrm>
          <a:prstGeom prst="rect">
            <a:avLst/>
          </a:prstGeom>
          <a:ln w="12700">
            <a:miter lim="400000"/>
          </a:ln>
        </p:spPr>
        <p:txBody>
          <a:bodyPr wrap="none" lIns="37419" tIns="37419" rIns="37419" bIns="37419">
            <a:spAutoFit/>
          </a:bodyPr>
          <a:lstStyle>
            <a:lvl1pPr>
              <a:defRPr sz="1300"/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2" r:id="rId2"/>
    <p:sldLayoutId id="2147483653" r:id="rId3"/>
    <p:sldLayoutId id="2147483654" r:id="rId4"/>
    <p:sldLayoutId id="2147483655" r:id="rId5"/>
    <p:sldLayoutId id="2147483656" r:id="rId6"/>
    <p:sldLayoutId id="2147483657" r:id="rId7"/>
    <p:sldLayoutId id="2147483658" r:id="rId8"/>
    <p:sldLayoutId id="2147483659" r:id="rId9"/>
    <p:sldLayoutId id="2147483660" r:id="rId10"/>
  </p:sldLayoutIdLst>
  <p:transition spd="med"/>
  <p:txStyles>
    <p:titleStyle>
      <a:lvl1pPr marL="0" marR="0" indent="0" algn="ctr" defTabSz="430322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9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1pPr>
      <a:lvl2pPr marL="0" marR="0" indent="168387" algn="ctr" defTabSz="430322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9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2pPr>
      <a:lvl3pPr marL="0" marR="0" indent="336774" algn="ctr" defTabSz="430322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9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3pPr>
      <a:lvl4pPr marL="0" marR="0" indent="505160" algn="ctr" defTabSz="430322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9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4pPr>
      <a:lvl5pPr marL="0" marR="0" indent="673547" algn="ctr" defTabSz="430322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9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5pPr>
      <a:lvl6pPr marL="0" marR="0" indent="841934" algn="ctr" defTabSz="430322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9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6pPr>
      <a:lvl7pPr marL="0" marR="0" indent="1010321" algn="ctr" defTabSz="430322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9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7pPr>
      <a:lvl8pPr marL="0" marR="0" indent="1178707" algn="ctr" defTabSz="430322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9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8pPr>
      <a:lvl9pPr marL="0" marR="0" indent="1347094" algn="ctr" defTabSz="430322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9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9pPr>
    </p:titleStyle>
    <p:bodyStyle>
      <a:lvl1pPr marL="327419" marR="0" indent="-327419" algn="l" defTabSz="430322" rtl="0" latinLnBrk="0">
        <a:lnSpc>
          <a:spcPct val="100000"/>
        </a:lnSpc>
        <a:spcBef>
          <a:spcPts val="3094"/>
        </a:spcBef>
        <a:spcAft>
          <a:spcPts val="0"/>
        </a:spcAft>
        <a:buClrTx/>
        <a:buSzPct val="75000"/>
        <a:buFontTx/>
        <a:buChar char="•"/>
        <a:tabLst/>
        <a:defRPr sz="27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1pPr>
      <a:lvl2pPr marL="654837" marR="0" indent="-327419" algn="l" defTabSz="430322" rtl="0" latinLnBrk="0">
        <a:lnSpc>
          <a:spcPct val="100000"/>
        </a:lnSpc>
        <a:spcBef>
          <a:spcPts val="3094"/>
        </a:spcBef>
        <a:spcAft>
          <a:spcPts val="0"/>
        </a:spcAft>
        <a:buClrTx/>
        <a:buSzPct val="75000"/>
        <a:buFontTx/>
        <a:buChar char="•"/>
        <a:tabLst/>
        <a:defRPr sz="27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2pPr>
      <a:lvl3pPr marL="982256" marR="0" indent="-327419" algn="l" defTabSz="430322" rtl="0" latinLnBrk="0">
        <a:lnSpc>
          <a:spcPct val="100000"/>
        </a:lnSpc>
        <a:spcBef>
          <a:spcPts val="3094"/>
        </a:spcBef>
        <a:spcAft>
          <a:spcPts val="0"/>
        </a:spcAft>
        <a:buClrTx/>
        <a:buSzPct val="75000"/>
        <a:buFontTx/>
        <a:buChar char="•"/>
        <a:tabLst/>
        <a:defRPr sz="27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3pPr>
      <a:lvl4pPr marL="1309675" marR="0" indent="-327419" algn="l" defTabSz="430322" rtl="0" latinLnBrk="0">
        <a:lnSpc>
          <a:spcPct val="100000"/>
        </a:lnSpc>
        <a:spcBef>
          <a:spcPts val="3094"/>
        </a:spcBef>
        <a:spcAft>
          <a:spcPts val="0"/>
        </a:spcAft>
        <a:buClrTx/>
        <a:buSzPct val="75000"/>
        <a:buFontTx/>
        <a:buChar char="•"/>
        <a:tabLst/>
        <a:defRPr sz="27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4pPr>
      <a:lvl5pPr marL="1637094" marR="0" indent="-327419" algn="l" defTabSz="430322" rtl="0" latinLnBrk="0">
        <a:lnSpc>
          <a:spcPct val="100000"/>
        </a:lnSpc>
        <a:spcBef>
          <a:spcPts val="3094"/>
        </a:spcBef>
        <a:spcAft>
          <a:spcPts val="0"/>
        </a:spcAft>
        <a:buClrTx/>
        <a:buSzPct val="75000"/>
        <a:buFontTx/>
        <a:buChar char="•"/>
        <a:tabLst/>
        <a:defRPr sz="27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5pPr>
      <a:lvl6pPr marL="1964512" marR="0" indent="-327419" algn="l" defTabSz="430322" rtl="0" latinLnBrk="0">
        <a:lnSpc>
          <a:spcPct val="100000"/>
        </a:lnSpc>
        <a:spcBef>
          <a:spcPts val="3094"/>
        </a:spcBef>
        <a:spcAft>
          <a:spcPts val="0"/>
        </a:spcAft>
        <a:buClrTx/>
        <a:buSzPct val="75000"/>
        <a:buFontTx/>
        <a:buChar char="•"/>
        <a:tabLst/>
        <a:defRPr sz="27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6pPr>
      <a:lvl7pPr marL="2291931" marR="0" indent="-327419" algn="l" defTabSz="430322" rtl="0" latinLnBrk="0">
        <a:lnSpc>
          <a:spcPct val="100000"/>
        </a:lnSpc>
        <a:spcBef>
          <a:spcPts val="3094"/>
        </a:spcBef>
        <a:spcAft>
          <a:spcPts val="0"/>
        </a:spcAft>
        <a:buClrTx/>
        <a:buSzPct val="75000"/>
        <a:buFontTx/>
        <a:buChar char="•"/>
        <a:tabLst/>
        <a:defRPr sz="27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7pPr>
      <a:lvl8pPr marL="2619350" marR="0" indent="-327419" algn="l" defTabSz="430322" rtl="0" latinLnBrk="0">
        <a:lnSpc>
          <a:spcPct val="100000"/>
        </a:lnSpc>
        <a:spcBef>
          <a:spcPts val="3094"/>
        </a:spcBef>
        <a:spcAft>
          <a:spcPts val="0"/>
        </a:spcAft>
        <a:buClrTx/>
        <a:buSzPct val="75000"/>
        <a:buFontTx/>
        <a:buChar char="•"/>
        <a:tabLst/>
        <a:defRPr sz="27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8pPr>
      <a:lvl9pPr marL="2946768" marR="0" indent="-327419" algn="l" defTabSz="430322" rtl="0" latinLnBrk="0">
        <a:lnSpc>
          <a:spcPct val="100000"/>
        </a:lnSpc>
        <a:spcBef>
          <a:spcPts val="3094"/>
        </a:spcBef>
        <a:spcAft>
          <a:spcPts val="0"/>
        </a:spcAft>
        <a:buClrTx/>
        <a:buSzPct val="75000"/>
        <a:buFontTx/>
        <a:buChar char="•"/>
        <a:tabLst/>
        <a:defRPr sz="27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9pPr>
    </p:bodyStyle>
    <p:otherStyle>
      <a:lvl1pPr marL="0" marR="0" indent="0" algn="ctr" defTabSz="430322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3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1pPr>
      <a:lvl2pPr marL="0" marR="0" indent="168387" algn="ctr" defTabSz="430322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3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2pPr>
      <a:lvl3pPr marL="0" marR="0" indent="336774" algn="ctr" defTabSz="430322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3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3pPr>
      <a:lvl4pPr marL="0" marR="0" indent="505160" algn="ctr" defTabSz="430322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3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4pPr>
      <a:lvl5pPr marL="0" marR="0" indent="673547" algn="ctr" defTabSz="430322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3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5pPr>
      <a:lvl6pPr marL="0" marR="0" indent="841934" algn="ctr" defTabSz="430322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3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6pPr>
      <a:lvl7pPr marL="0" marR="0" indent="1010321" algn="ctr" defTabSz="430322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3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7pPr>
      <a:lvl8pPr marL="0" marR="0" indent="1178707" algn="ctr" defTabSz="430322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3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8pPr>
      <a:lvl9pPr marL="0" marR="0" indent="1347094" algn="ctr" defTabSz="430322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3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mailto:sburokur@parisnanterre.fr" TargetMode="Externa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5" Type="http://schemas.openxmlformats.org/officeDocument/2006/relationships/hyperlink" Target="mailto:g.saintsurin@parisnanterre.fr" TargetMode="External"/><Relationship Id="rId4" Type="http://schemas.openxmlformats.org/officeDocument/2006/relationships/hyperlink" Target="mailto:n.jonglez@u-paris10.fr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gestufr.u-paris10.fr/" TargetMode="External"/><Relationship Id="rId2" Type="http://schemas.openxmlformats.org/officeDocument/2006/relationships/hyperlink" Target="https://ufr-sitec.parisnanterre.fr/" TargetMode="External"/><Relationship Id="rId1" Type="http://schemas.openxmlformats.org/officeDocument/2006/relationships/slideLayout" Target="../slideLayouts/slideLayout1.xml"/><Relationship Id="rId4" Type="http://schemas.openxmlformats.org/officeDocument/2006/relationships/hyperlink" Target="http://www.cva.parisnanterre.fr/edt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dri.parisnanterre.fr/configurer-eduroam" TargetMode="External"/><Relationship Id="rId2" Type="http://schemas.openxmlformats.org/officeDocument/2006/relationships/hyperlink" Target="mailto:_nummat_@parisnanterre.fr" TargetMode="External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portail.parisnanterre.fr/" TargetMode="Externa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hyperlink" Target="http://mission-egalite-f-h.parisnanterre.fr/" TargetMode="External"/><Relationship Id="rId3" Type="http://schemas.openxmlformats.org/officeDocument/2006/relationships/hyperlink" Target="https://www.parisnanterre.fr/organisation/les-services/sump-service-universitaire-de-medecine-preventive" TargetMode="External"/><Relationship Id="rId7" Type="http://schemas.openxmlformats.org/officeDocument/2006/relationships/hyperlink" Target="https://www.parisnanterre.fr/notre-organisation/mission-precarite-et-sante-etudiante" TargetMode="External"/><Relationship Id="rId2" Type="http://schemas.openxmlformats.org/officeDocument/2006/relationships/hyperlink" Target="https://www.parisnanterre.fr/organisation/les-services/scuio-ip-service-commun-universitaire-dinformation-et-dorientation-insertion-professionnelle" TargetMode="External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www.parisnanterre.fr/organisation/les-services/aca&#178;-action-culturelle-et-artistique-animation-du-campus-et-associations" TargetMode="External"/><Relationship Id="rId5" Type="http://schemas.openxmlformats.org/officeDocument/2006/relationships/hyperlink" Target="https://www.parisnanterre.fr/organisation/les-services/suaps-service-universitaire-des-activites-physiques-et-sportives" TargetMode="External"/><Relationship Id="rId4" Type="http://schemas.openxmlformats.org/officeDocument/2006/relationships/hyperlink" Target="https://www.parisnanterre.fr/organisation/les-services/sas-service-de-laction-sociale" TargetMode="Externa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hyperlink" Target="https://api.parisnanterre.fr/accueil-sha" TargetMode="Externa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Shape 119"/>
          <p:cNvSpPr/>
          <p:nvPr/>
        </p:nvSpPr>
        <p:spPr>
          <a:xfrm>
            <a:off x="1270496" y="-5953"/>
            <a:ext cx="8641450" cy="5887409"/>
          </a:xfrm>
          <a:prstGeom prst="rect">
            <a:avLst/>
          </a:prstGeom>
          <a:solidFill>
            <a:srgbClr val="AE2D2C"/>
          </a:solidFill>
          <a:ln w="12700">
            <a:miter lim="400000"/>
          </a:ln>
        </p:spPr>
        <p:txBody>
          <a:bodyPr lIns="37419" tIns="37419" rIns="37419" bIns="37419" anchor="ctr"/>
          <a:lstStyle/>
          <a:p>
            <a:pPr>
              <a:defRPr sz="2400">
                <a:solidFill>
                  <a:schemeClr val="accent2">
                    <a:hueOff val="-2473793"/>
                    <a:satOff val="-50209"/>
                    <a:lumOff val="23543"/>
                  </a:schemeClr>
                </a:solidFill>
              </a:defRPr>
            </a:pPr>
            <a:endParaRPr/>
          </a:p>
        </p:txBody>
      </p:sp>
      <p:pic>
        <p:nvPicPr>
          <p:cNvPr id="121" name="pasted-image.pd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2034" y="-62938"/>
            <a:ext cx="9910067" cy="6983876"/>
          </a:xfrm>
          <a:prstGeom prst="rect">
            <a:avLst/>
          </a:prstGeom>
          <a:ln w="12700">
            <a:miter lim="400000"/>
          </a:ln>
        </p:spPr>
      </p:pic>
      <p:pic>
        <p:nvPicPr>
          <p:cNvPr id="129" name="pasted-image.pdf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669785" y="5724890"/>
            <a:ext cx="2324919" cy="457327"/>
          </a:xfrm>
          <a:prstGeom prst="rect">
            <a:avLst/>
          </a:prstGeom>
          <a:ln w="12700">
            <a:miter lim="400000"/>
          </a:ln>
        </p:spPr>
      </p:pic>
      <p:sp>
        <p:nvSpPr>
          <p:cNvPr id="120" name="Shape 120"/>
          <p:cNvSpPr/>
          <p:nvPr/>
        </p:nvSpPr>
        <p:spPr>
          <a:xfrm>
            <a:off x="-62701" y="3154133"/>
            <a:ext cx="10621450" cy="372561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570" y="0"/>
                </a:moveTo>
                <a:lnTo>
                  <a:pt x="70" y="16099"/>
                </a:lnTo>
                <a:lnTo>
                  <a:pt x="0" y="21600"/>
                </a:lnTo>
                <a:lnTo>
                  <a:pt x="21600" y="21600"/>
                </a:lnTo>
                <a:lnTo>
                  <a:pt x="21570" y="0"/>
                </a:lnTo>
                <a:close/>
              </a:path>
            </a:pathLst>
          </a:custGeom>
          <a:solidFill>
            <a:srgbClr val="FFFFFF"/>
          </a:solidFill>
          <a:ln w="12700">
            <a:miter lim="400000"/>
          </a:ln>
        </p:spPr>
        <p:txBody>
          <a:bodyPr lIns="37419" tIns="37419" rIns="37419" bIns="37419" anchor="ctr"/>
          <a:lstStyle/>
          <a:p>
            <a:pPr>
              <a:defRPr sz="2400"/>
            </a:pPr>
            <a:endParaRPr/>
          </a:p>
        </p:txBody>
      </p:sp>
      <p:sp>
        <p:nvSpPr>
          <p:cNvPr id="123" name="Shape 123"/>
          <p:cNvSpPr/>
          <p:nvPr/>
        </p:nvSpPr>
        <p:spPr>
          <a:xfrm>
            <a:off x="-32372" y="-3872"/>
            <a:ext cx="9970743" cy="689875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38" y="21600"/>
                </a:moveTo>
                <a:lnTo>
                  <a:pt x="21600" y="21600"/>
                </a:lnTo>
                <a:lnTo>
                  <a:pt x="3854" y="0"/>
                </a:lnTo>
                <a:lnTo>
                  <a:pt x="0" y="0"/>
                </a:lnTo>
                <a:lnTo>
                  <a:pt x="38" y="21600"/>
                </a:lnTo>
                <a:close/>
              </a:path>
            </a:pathLst>
          </a:custGeom>
          <a:solidFill>
            <a:srgbClr val="D8232A"/>
          </a:solidFill>
          <a:ln w="12700">
            <a:miter lim="400000"/>
          </a:ln>
          <a:effectLst/>
        </p:spPr>
        <p:txBody>
          <a:bodyPr lIns="37419" tIns="37419" rIns="37419" bIns="37419" anchor="ctr"/>
          <a:lstStyle/>
          <a:p>
            <a:pPr>
              <a:defRPr sz="24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27" name="Shape 127"/>
          <p:cNvSpPr/>
          <p:nvPr/>
        </p:nvSpPr>
        <p:spPr>
          <a:xfrm>
            <a:off x="644922" y="4671927"/>
            <a:ext cx="252276" cy="45486"/>
          </a:xfrm>
          <a:prstGeom prst="rect">
            <a:avLst/>
          </a:prstGeom>
          <a:solidFill>
            <a:srgbClr val="FFFFFF"/>
          </a:solidFill>
          <a:ln w="12700" cap="flat">
            <a:noFill/>
            <a:miter lim="400000"/>
          </a:ln>
          <a:effectLst/>
        </p:spPr>
        <p:txBody>
          <a:bodyPr wrap="square" lIns="37419" tIns="37419" rIns="37419" bIns="37419" numCol="1" anchor="ctr">
            <a:noAutofit/>
          </a:bodyPr>
          <a:lstStyle/>
          <a:p>
            <a:pPr>
              <a:defRPr sz="24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7" name="Shape 136"/>
          <p:cNvSpPr/>
          <p:nvPr/>
        </p:nvSpPr>
        <p:spPr>
          <a:xfrm>
            <a:off x="575302" y="772766"/>
            <a:ext cx="9083369" cy="75267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37419" tIns="37419" rIns="37419" bIns="37419" anchor="ctr">
            <a:spAutoFit/>
          </a:bodyPr>
          <a:lstStyle/>
          <a:p>
            <a:pPr algn="l">
              <a:spcAft>
                <a:spcPts val="1200"/>
              </a:spcAft>
              <a:defRPr sz="4900">
                <a:solidFill>
                  <a:srgbClr val="FFFFFF"/>
                </a:solidFill>
                <a:latin typeface="Averta"/>
                <a:ea typeface="Averta"/>
                <a:cs typeface="Averta"/>
                <a:sym typeface="Averta"/>
              </a:defRPr>
            </a:pPr>
            <a:r>
              <a:rPr lang="fr-FR" sz="4400" dirty="0">
                <a:latin typeface="Averta Regular"/>
                <a:cs typeface="Averta Regular"/>
              </a:rPr>
              <a:t>Master 1 Génie Industriel</a:t>
            </a:r>
          </a:p>
        </p:txBody>
      </p:sp>
      <p:grpSp>
        <p:nvGrpSpPr>
          <p:cNvPr id="18" name="Group 139"/>
          <p:cNvGrpSpPr/>
          <p:nvPr/>
        </p:nvGrpSpPr>
        <p:grpSpPr>
          <a:xfrm>
            <a:off x="575302" y="3831502"/>
            <a:ext cx="4387461" cy="517165"/>
            <a:chOff x="0" y="0"/>
            <a:chExt cx="5759948" cy="735522"/>
          </a:xfrm>
        </p:grpSpPr>
        <p:sp>
          <p:nvSpPr>
            <p:cNvPr id="19" name="Shape 137"/>
            <p:cNvSpPr/>
            <p:nvPr/>
          </p:nvSpPr>
          <p:spPr>
            <a:xfrm>
              <a:off x="0" y="108116"/>
              <a:ext cx="5759948" cy="627406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spAutoFit/>
            </a:bodyPr>
            <a:lstStyle>
              <a:lvl1pPr algn="l">
                <a:defRPr sz="2200" b="1">
                  <a:solidFill>
                    <a:srgbClr val="FFFFFF"/>
                  </a:solidFill>
                  <a:latin typeface="Averta-Semibold"/>
                  <a:ea typeface="Averta-Semibold"/>
                  <a:cs typeface="Averta-Semibold"/>
                  <a:sym typeface="Averta-Semibold"/>
                </a:defRPr>
              </a:lvl1pPr>
            </a:lstStyle>
            <a:p>
              <a:r>
                <a:rPr lang="en-GB" b="0" dirty="0" err="1">
                  <a:latin typeface="Averta Regular"/>
                  <a:ea typeface="Arial" charset="0"/>
                  <a:cs typeface="Averta Regular"/>
                </a:rPr>
                <a:t>Lundi</a:t>
              </a:r>
              <a:r>
                <a:rPr b="0" dirty="0">
                  <a:latin typeface="Averta Regular"/>
                  <a:ea typeface="Arial" charset="0"/>
                  <a:cs typeface="Averta Regular"/>
                </a:rPr>
                <a:t> </a:t>
              </a:r>
              <a:r>
                <a:rPr lang="en-GB" b="0" dirty="0">
                  <a:latin typeface="Averta Regular"/>
                  <a:ea typeface="Arial" charset="0"/>
                  <a:cs typeface="Averta Regular"/>
                </a:rPr>
                <a:t>2</a:t>
              </a:r>
              <a:r>
                <a:rPr b="0" dirty="0">
                  <a:latin typeface="Averta Regular"/>
                  <a:ea typeface="Arial" charset="0"/>
                  <a:cs typeface="Averta Regular"/>
                </a:rPr>
                <a:t> </a:t>
              </a:r>
              <a:r>
                <a:rPr lang="en-GB" b="0" dirty="0" err="1">
                  <a:latin typeface="Averta Regular"/>
                  <a:ea typeface="Arial" charset="0"/>
                  <a:cs typeface="Averta Regular"/>
                </a:rPr>
                <a:t>septembre</a:t>
              </a:r>
              <a:r>
                <a:rPr b="0" dirty="0">
                  <a:latin typeface="Averta Regular"/>
                  <a:ea typeface="Arial" charset="0"/>
                  <a:cs typeface="Averta Regular"/>
                </a:rPr>
                <a:t> 20</a:t>
              </a:r>
              <a:r>
                <a:rPr lang="en-GB" b="0" dirty="0">
                  <a:latin typeface="Averta Regular"/>
                  <a:ea typeface="Arial" charset="0"/>
                  <a:cs typeface="Averta Regular"/>
                </a:rPr>
                <a:t>24</a:t>
              </a:r>
              <a:endParaRPr b="0" dirty="0">
                <a:latin typeface="Averta Regular"/>
                <a:ea typeface="Arial" charset="0"/>
                <a:cs typeface="Averta Regular"/>
              </a:endParaRPr>
            </a:p>
          </p:txBody>
        </p:sp>
        <p:sp>
          <p:nvSpPr>
            <p:cNvPr id="20" name="Shape 138"/>
            <p:cNvSpPr/>
            <p:nvPr/>
          </p:nvSpPr>
          <p:spPr>
            <a:xfrm>
              <a:off x="65997" y="0"/>
              <a:ext cx="331193" cy="64691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2400">
                  <a:solidFill>
                    <a:srgbClr val="FFFFFF"/>
                  </a:solidFill>
                </a:defRPr>
              </a:pPr>
              <a:endParaRPr>
                <a:latin typeface="Averta Regular"/>
                <a:cs typeface="Averta Regular"/>
              </a:endParaRPr>
            </a:p>
          </p:txBody>
        </p:sp>
      </p:grpSp>
      <p:pic>
        <p:nvPicPr>
          <p:cNvPr id="2" name="Image 1" descr="logo-UPNsitec-c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5190" y="5658995"/>
            <a:ext cx="1918470" cy="534834"/>
          </a:xfrm>
          <a:prstGeom prst="rect">
            <a:avLst/>
          </a:prstGeom>
        </p:spPr>
      </p:pic>
      <p:sp>
        <p:nvSpPr>
          <p:cNvPr id="15" name="Shape 136">
            <a:extLst>
              <a:ext uri="{FF2B5EF4-FFF2-40B4-BE49-F238E27FC236}">
                <a16:creationId xmlns:a16="http://schemas.microsoft.com/office/drawing/2014/main" id="{5301D53D-C450-D54E-A0FA-5831E5D714DD}"/>
              </a:ext>
            </a:extLst>
          </p:cNvPr>
          <p:cNvSpPr/>
          <p:nvPr/>
        </p:nvSpPr>
        <p:spPr>
          <a:xfrm>
            <a:off x="575190" y="1822567"/>
            <a:ext cx="9083369" cy="129128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37419" tIns="37419" rIns="37419" bIns="37419" anchor="ctr">
            <a:spAutoFit/>
          </a:bodyPr>
          <a:lstStyle/>
          <a:p>
            <a:pPr algn="l">
              <a:spcAft>
                <a:spcPts val="1200"/>
              </a:spcAft>
              <a:defRPr sz="4900">
                <a:solidFill>
                  <a:srgbClr val="FFFFFF"/>
                </a:solidFill>
                <a:latin typeface="Averta"/>
                <a:ea typeface="Averta"/>
                <a:cs typeface="Averta"/>
                <a:sym typeface="Averta"/>
              </a:defRPr>
            </a:pPr>
            <a:r>
              <a:rPr lang="fr-FR" sz="2400" u="sng" dirty="0" err="1">
                <a:latin typeface="Averta Regular"/>
                <a:cs typeface="Averta Regular"/>
              </a:rPr>
              <a:t>Michele</a:t>
            </a:r>
            <a:r>
              <a:rPr lang="fr-FR" sz="2400" u="sng" dirty="0">
                <a:latin typeface="Averta Regular"/>
                <a:cs typeface="Averta Regular"/>
              </a:rPr>
              <a:t> D’Ottavio</a:t>
            </a:r>
          </a:p>
          <a:p>
            <a:pPr algn="l">
              <a:spcAft>
                <a:spcPts val="600"/>
              </a:spcAft>
              <a:defRPr sz="4900">
                <a:solidFill>
                  <a:srgbClr val="FFFFFF"/>
                </a:solidFill>
                <a:latin typeface="Averta"/>
                <a:ea typeface="Averta"/>
                <a:cs typeface="Averta"/>
                <a:sym typeface="Averta"/>
              </a:defRPr>
            </a:pPr>
            <a:r>
              <a:rPr lang="fr-FR" sz="2000" dirty="0">
                <a:latin typeface="Averta Regular"/>
                <a:cs typeface="Averta Regular"/>
              </a:rPr>
              <a:t>Responsable du Master GI</a:t>
            </a:r>
          </a:p>
          <a:p>
            <a:pPr algn="l">
              <a:spcAft>
                <a:spcPts val="600"/>
              </a:spcAft>
              <a:defRPr sz="4900">
                <a:solidFill>
                  <a:srgbClr val="FFFFFF"/>
                </a:solidFill>
                <a:latin typeface="Averta"/>
                <a:ea typeface="Averta"/>
                <a:cs typeface="Averta"/>
                <a:sym typeface="Averta"/>
              </a:defRPr>
            </a:pPr>
            <a:r>
              <a:rPr lang="fr-FR" sz="2000" dirty="0">
                <a:latin typeface="Averta Regular"/>
                <a:cs typeface="Averta Regular"/>
              </a:rPr>
              <a:t>Email: </a:t>
            </a:r>
            <a:r>
              <a:rPr lang="fr-FR" sz="2000" dirty="0" err="1">
                <a:latin typeface="Averta Regular"/>
                <a:cs typeface="Averta Regular"/>
              </a:rPr>
              <a:t>michele.d_ottavio@parisnanterre.fr</a:t>
            </a:r>
            <a:endParaRPr lang="fr-FR" sz="2000" dirty="0">
              <a:latin typeface="Averta Regular"/>
              <a:cs typeface="Averta Regular"/>
            </a:endParaRPr>
          </a:p>
        </p:txBody>
      </p:sp>
    </p:spTree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Shape 164"/>
          <p:cNvSpPr/>
          <p:nvPr/>
        </p:nvSpPr>
        <p:spPr>
          <a:xfrm>
            <a:off x="-8906496" y="-3872"/>
            <a:ext cx="9970743" cy="689875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38" y="21600"/>
                </a:moveTo>
                <a:lnTo>
                  <a:pt x="21600" y="21600"/>
                </a:lnTo>
                <a:lnTo>
                  <a:pt x="3854" y="0"/>
                </a:lnTo>
                <a:lnTo>
                  <a:pt x="0" y="0"/>
                </a:lnTo>
                <a:lnTo>
                  <a:pt x="38" y="21600"/>
                </a:lnTo>
                <a:close/>
              </a:path>
            </a:pathLst>
          </a:custGeom>
          <a:solidFill>
            <a:srgbClr val="D8232A"/>
          </a:solidFill>
          <a:ln w="12700">
            <a:miter lim="400000"/>
          </a:ln>
          <a:effectLst/>
        </p:spPr>
        <p:txBody>
          <a:bodyPr lIns="37419" tIns="37419" rIns="37419" bIns="37419" anchor="ctr"/>
          <a:lstStyle/>
          <a:p>
            <a:pPr>
              <a:defRPr sz="24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65" name="Shape 165"/>
          <p:cNvSpPr/>
          <p:nvPr/>
        </p:nvSpPr>
        <p:spPr>
          <a:xfrm>
            <a:off x="2104236" y="5151407"/>
            <a:ext cx="10621450" cy="372561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570" y="0"/>
                </a:moveTo>
                <a:lnTo>
                  <a:pt x="70" y="16099"/>
                </a:lnTo>
                <a:lnTo>
                  <a:pt x="0" y="21600"/>
                </a:lnTo>
                <a:lnTo>
                  <a:pt x="21600" y="21600"/>
                </a:lnTo>
                <a:lnTo>
                  <a:pt x="21570" y="0"/>
                </a:lnTo>
                <a:close/>
              </a:path>
            </a:pathLst>
          </a:custGeom>
          <a:solidFill>
            <a:srgbClr val="DCDEE0"/>
          </a:solidFill>
          <a:ln w="12700">
            <a:miter lim="400000"/>
          </a:ln>
          <a:effectLst/>
        </p:spPr>
        <p:txBody>
          <a:bodyPr lIns="37419" tIns="37419" rIns="37419" bIns="37419" anchor="ctr"/>
          <a:lstStyle/>
          <a:p>
            <a:pPr>
              <a:defRPr sz="2400"/>
            </a:pPr>
            <a:endParaRPr/>
          </a:p>
        </p:txBody>
      </p:sp>
      <p:pic>
        <p:nvPicPr>
          <p:cNvPr id="166" name="pasted-image.pd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85627" y="6012380"/>
            <a:ext cx="1485751" cy="292257"/>
          </a:xfrm>
          <a:prstGeom prst="rect">
            <a:avLst/>
          </a:prstGeom>
          <a:ln w="12700">
            <a:miter lim="400000"/>
          </a:ln>
        </p:spPr>
      </p:pic>
      <p:sp>
        <p:nvSpPr>
          <p:cNvPr id="167" name="Shape 167"/>
          <p:cNvSpPr/>
          <p:nvPr/>
        </p:nvSpPr>
        <p:spPr>
          <a:xfrm>
            <a:off x="659142" y="226538"/>
            <a:ext cx="9246858" cy="142807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28064" tIns="28064" rIns="28064" bIns="28064">
            <a:spAutoFit/>
          </a:bodyPr>
          <a:lstStyle/>
          <a:p>
            <a:pPr algn="l">
              <a:defRPr sz="4000">
                <a:solidFill>
                  <a:srgbClr val="D8232A"/>
                </a:solidFill>
                <a:latin typeface="Averta"/>
                <a:ea typeface="Averta"/>
                <a:cs typeface="Averta"/>
                <a:sym typeface="Averta"/>
              </a:defRPr>
            </a:pPr>
            <a:r>
              <a:rPr lang="en-GB" sz="4000" dirty="0" err="1">
                <a:latin typeface="Averta Regular"/>
                <a:ea typeface="Arial" charset="0"/>
                <a:cs typeface="Averta Regular"/>
              </a:rPr>
              <a:t>Calendrier</a:t>
            </a:r>
            <a:r>
              <a:rPr lang="en-GB" sz="4000" dirty="0">
                <a:latin typeface="Averta Regular"/>
                <a:ea typeface="Arial" charset="0"/>
                <a:cs typeface="Averta Regular"/>
              </a:rPr>
              <a:t> de </a:t>
            </a:r>
            <a:r>
              <a:rPr lang="en-GB" sz="4000" dirty="0" err="1">
                <a:latin typeface="Averta Regular"/>
                <a:ea typeface="Arial" charset="0"/>
                <a:cs typeface="Averta Regular"/>
              </a:rPr>
              <a:t>l’alternance</a:t>
            </a:r>
            <a:endParaRPr lang="en-GB" sz="4000" dirty="0">
              <a:latin typeface="Averta Regular"/>
              <a:ea typeface="Arial" charset="0"/>
              <a:cs typeface="Averta Regular"/>
            </a:endParaRPr>
          </a:p>
          <a:p>
            <a:pPr algn="l">
              <a:defRPr sz="4000">
                <a:solidFill>
                  <a:srgbClr val="D8232A"/>
                </a:solidFill>
                <a:latin typeface="Averta"/>
                <a:ea typeface="Averta"/>
                <a:cs typeface="Averta"/>
                <a:sym typeface="Averta"/>
              </a:defRPr>
            </a:pPr>
            <a:r>
              <a:rPr lang="en-GB" sz="2800" dirty="0">
                <a:latin typeface="Averta Regular"/>
                <a:ea typeface="Arial" charset="0"/>
                <a:cs typeface="Averta Regular"/>
              </a:rPr>
              <a:t>(https://</a:t>
            </a:r>
            <a:r>
              <a:rPr lang="en-GB" sz="2800" dirty="0" err="1">
                <a:latin typeface="Averta Regular"/>
                <a:ea typeface="Arial" charset="0"/>
                <a:cs typeface="Averta Regular"/>
              </a:rPr>
              <a:t>ufr-sitec.parisnanterre.fr</a:t>
            </a:r>
            <a:r>
              <a:rPr lang="en-GB" sz="2800" dirty="0">
                <a:latin typeface="Averta Regular"/>
                <a:ea typeface="Arial" charset="0"/>
                <a:cs typeface="Averta Regular"/>
              </a:rPr>
              <a:t>/</a:t>
            </a:r>
            <a:r>
              <a:rPr lang="en-GB" sz="2800" dirty="0" err="1">
                <a:latin typeface="Averta Regular"/>
                <a:ea typeface="Arial" charset="0"/>
                <a:cs typeface="Averta Regular"/>
              </a:rPr>
              <a:t>apprentissage</a:t>
            </a:r>
            <a:r>
              <a:rPr lang="en-GB" sz="2800" dirty="0">
                <a:latin typeface="Averta Regular"/>
                <a:ea typeface="Arial" charset="0"/>
                <a:cs typeface="Averta Regular"/>
              </a:rPr>
              <a:t>/)</a:t>
            </a:r>
            <a:endParaRPr sz="5400" dirty="0">
              <a:latin typeface="Averta Regular"/>
              <a:ea typeface="Arial" charset="0"/>
              <a:cs typeface="Averta Regular"/>
            </a:endParaRPr>
          </a:p>
          <a:p>
            <a:pPr algn="l">
              <a:lnSpc>
                <a:spcPts val="1989"/>
              </a:lnSpc>
              <a:defRPr sz="4900">
                <a:solidFill>
                  <a:srgbClr val="D8232A"/>
                </a:solidFill>
                <a:latin typeface="Averta"/>
                <a:ea typeface="Averta"/>
                <a:cs typeface="Averta"/>
                <a:sym typeface="Averta"/>
              </a:defRPr>
            </a:pPr>
            <a:r>
              <a:rPr sz="4000" dirty="0">
                <a:latin typeface="Averta Regular"/>
                <a:cs typeface="Averta Regular"/>
              </a:rPr>
              <a:t>_</a:t>
            </a:r>
          </a:p>
        </p:txBody>
      </p:sp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BBB6E78E-0008-CD42-B895-6B7E5B7F456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62031129"/>
              </p:ext>
            </p:extLst>
          </p:nvPr>
        </p:nvGraphicFramePr>
        <p:xfrm>
          <a:off x="1186006" y="6308157"/>
          <a:ext cx="7579402" cy="368300"/>
        </p:xfrm>
        <a:graphic>
          <a:graphicData uri="http://schemas.openxmlformats.org/drawingml/2006/table">
            <a:tbl>
              <a:tblPr>
                <a:tableStyleId>{5940675A-B579-460E-94D1-54222C63F5DA}</a:tableStyleId>
              </a:tblPr>
              <a:tblGrid>
                <a:gridCol w="410819">
                  <a:extLst>
                    <a:ext uri="{9D8B030D-6E8A-4147-A177-3AD203B41FA5}">
                      <a16:colId xmlns:a16="http://schemas.microsoft.com/office/drawing/2014/main" val="3492041736"/>
                    </a:ext>
                  </a:extLst>
                </a:gridCol>
                <a:gridCol w="1699530">
                  <a:extLst>
                    <a:ext uri="{9D8B030D-6E8A-4147-A177-3AD203B41FA5}">
                      <a16:colId xmlns:a16="http://schemas.microsoft.com/office/drawing/2014/main" val="3597042251"/>
                    </a:ext>
                  </a:extLst>
                </a:gridCol>
                <a:gridCol w="1320165">
                  <a:extLst>
                    <a:ext uri="{9D8B030D-6E8A-4147-A177-3AD203B41FA5}">
                      <a16:colId xmlns:a16="http://schemas.microsoft.com/office/drawing/2014/main" val="1883959100"/>
                    </a:ext>
                  </a:extLst>
                </a:gridCol>
                <a:gridCol w="2074444">
                  <a:extLst>
                    <a:ext uri="{9D8B030D-6E8A-4147-A177-3AD203B41FA5}">
                      <a16:colId xmlns:a16="http://schemas.microsoft.com/office/drawing/2014/main" val="80383278"/>
                    </a:ext>
                  </a:extLst>
                </a:gridCol>
                <a:gridCol w="2074444">
                  <a:extLst>
                    <a:ext uri="{9D8B030D-6E8A-4147-A177-3AD203B41FA5}">
                      <a16:colId xmlns:a16="http://schemas.microsoft.com/office/drawing/2014/main" val="3664459194"/>
                    </a:ext>
                  </a:extLst>
                </a:gridCol>
              </a:tblGrid>
              <a:tr h="368300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1" i="0" u="none" strike="noStrike" dirty="0">
                          <a:effectLst/>
                          <a:latin typeface="Averta SemiBold" pitchFamily="2" charset="77"/>
                        </a:rPr>
                        <a:t>CFA</a:t>
                      </a:r>
                    </a:p>
                  </a:txBody>
                  <a:tcPr marL="9525" marR="9525" marT="9525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1400" b="1" i="0" u="none" strike="noStrike" dirty="0">
                          <a:effectLst/>
                          <a:latin typeface="Averta SemiBold" pitchFamily="2" charset="77"/>
                        </a:rPr>
                        <a:t> Cours à </a:t>
                      </a:r>
                      <a:r>
                        <a:rPr lang="fr-FR" sz="1400" b="1" i="0" u="none" strike="noStrike" dirty="0" err="1">
                          <a:effectLst/>
                          <a:latin typeface="Averta SemiBold" pitchFamily="2" charset="77"/>
                        </a:rPr>
                        <a:t>VdA</a:t>
                      </a:r>
                      <a:endParaRPr lang="fr-FR" sz="1400" b="1" i="0" u="none" strike="noStrike" dirty="0">
                        <a:effectLst/>
                        <a:latin typeface="Averta SemiBold" pitchFamily="2" charset="77"/>
                      </a:endParaRPr>
                    </a:p>
                  </a:txBody>
                  <a:tcPr marL="9525" marR="9525" marT="9525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fr-FR" sz="1400" b="1" i="0" u="none" strike="noStrike" dirty="0">
                        <a:effectLst/>
                        <a:latin typeface="Averta SemiBold" pitchFamily="2" charset="77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1" i="0" u="none" strike="noStrike" dirty="0">
                          <a:effectLst/>
                          <a:latin typeface="Averta SemiBold" pitchFamily="2" charset="77"/>
                        </a:rPr>
                        <a:t>Entreprise</a:t>
                      </a:r>
                    </a:p>
                  </a:txBody>
                  <a:tcPr marL="9525" marR="9525" marT="9525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1" i="0" u="none" strike="noStrike" dirty="0">
                          <a:effectLst/>
                          <a:latin typeface="Averta SemiBold" pitchFamily="2" charset="77"/>
                        </a:rPr>
                        <a:t>Apprentis en entreprise</a:t>
                      </a:r>
                    </a:p>
                  </a:txBody>
                  <a:tcPr marL="9525" marR="9525" marT="9525" marB="0" anchor="ctr"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46136139"/>
                  </a:ext>
                </a:extLst>
              </a:tr>
            </a:tbl>
          </a:graphicData>
        </a:graphic>
      </p:graphicFrame>
      <p:pic>
        <p:nvPicPr>
          <p:cNvPr id="3" name="Picture 2">
            <a:extLst>
              <a:ext uri="{FF2B5EF4-FFF2-40B4-BE49-F238E27FC236}">
                <a16:creationId xmlns:a16="http://schemas.microsoft.com/office/drawing/2014/main" id="{147C2B27-3FD1-4646-82C8-BC6749B8D47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91256"/>
            <a:ext cx="9906000" cy="47176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6058145"/>
      </p:ext>
    </p:extLst>
  </p:cSld>
  <p:clrMapOvr>
    <a:masterClrMapping/>
  </p:clrMapOvr>
  <p:transition spd="med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Shape 164"/>
          <p:cNvSpPr/>
          <p:nvPr/>
        </p:nvSpPr>
        <p:spPr>
          <a:xfrm>
            <a:off x="-8906496" y="-3872"/>
            <a:ext cx="9970743" cy="689875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38" y="21600"/>
                </a:moveTo>
                <a:lnTo>
                  <a:pt x="21600" y="21600"/>
                </a:lnTo>
                <a:lnTo>
                  <a:pt x="3854" y="0"/>
                </a:lnTo>
                <a:lnTo>
                  <a:pt x="0" y="0"/>
                </a:lnTo>
                <a:lnTo>
                  <a:pt x="38" y="21600"/>
                </a:lnTo>
                <a:close/>
              </a:path>
            </a:pathLst>
          </a:custGeom>
          <a:solidFill>
            <a:srgbClr val="D8232A"/>
          </a:solidFill>
          <a:ln w="12700">
            <a:miter lim="400000"/>
          </a:ln>
          <a:effectLst/>
        </p:spPr>
        <p:txBody>
          <a:bodyPr lIns="37419" tIns="37419" rIns="37419" bIns="37419" anchor="ctr"/>
          <a:lstStyle/>
          <a:p>
            <a:pPr>
              <a:defRPr sz="24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65" name="Shape 165"/>
          <p:cNvSpPr/>
          <p:nvPr/>
        </p:nvSpPr>
        <p:spPr>
          <a:xfrm>
            <a:off x="2104236" y="5151407"/>
            <a:ext cx="10621450" cy="372561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570" y="0"/>
                </a:moveTo>
                <a:lnTo>
                  <a:pt x="70" y="16099"/>
                </a:lnTo>
                <a:lnTo>
                  <a:pt x="0" y="21600"/>
                </a:lnTo>
                <a:lnTo>
                  <a:pt x="21600" y="21600"/>
                </a:lnTo>
                <a:lnTo>
                  <a:pt x="21570" y="0"/>
                </a:lnTo>
                <a:close/>
              </a:path>
            </a:pathLst>
          </a:custGeom>
          <a:solidFill>
            <a:srgbClr val="DCDEE0"/>
          </a:solidFill>
          <a:ln w="12700">
            <a:miter lim="400000"/>
          </a:ln>
          <a:effectLst/>
        </p:spPr>
        <p:txBody>
          <a:bodyPr lIns="37419" tIns="37419" rIns="37419" bIns="37419" anchor="ctr"/>
          <a:lstStyle/>
          <a:p>
            <a:pPr>
              <a:defRPr sz="2400"/>
            </a:pPr>
            <a:endParaRPr/>
          </a:p>
        </p:txBody>
      </p:sp>
      <p:pic>
        <p:nvPicPr>
          <p:cNvPr id="166" name="pasted-image.pd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85627" y="6012380"/>
            <a:ext cx="1485751" cy="292257"/>
          </a:xfrm>
          <a:prstGeom prst="rect">
            <a:avLst/>
          </a:prstGeom>
          <a:ln w="12700">
            <a:miter lim="400000"/>
          </a:ln>
        </p:spPr>
      </p:pic>
      <p:sp>
        <p:nvSpPr>
          <p:cNvPr id="167" name="Shape 167"/>
          <p:cNvSpPr/>
          <p:nvPr/>
        </p:nvSpPr>
        <p:spPr>
          <a:xfrm>
            <a:off x="659142" y="226538"/>
            <a:ext cx="9246858" cy="99719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28064" tIns="28064" rIns="28064" bIns="28064">
            <a:spAutoFit/>
          </a:bodyPr>
          <a:lstStyle/>
          <a:p>
            <a:pPr algn="l">
              <a:defRPr sz="4000">
                <a:solidFill>
                  <a:srgbClr val="D8232A"/>
                </a:solidFill>
                <a:latin typeface="Averta"/>
                <a:ea typeface="Averta"/>
                <a:cs typeface="Averta"/>
                <a:sym typeface="Averta"/>
              </a:defRPr>
            </a:pPr>
            <a:r>
              <a:rPr lang="en-GB" sz="4000" dirty="0" err="1">
                <a:latin typeface="Averta Regular"/>
                <a:ea typeface="Arial" charset="0"/>
                <a:cs typeface="Averta Regular"/>
              </a:rPr>
              <a:t>Calendrier</a:t>
            </a:r>
            <a:r>
              <a:rPr lang="en-GB" sz="4000" dirty="0">
                <a:latin typeface="Averta Regular"/>
                <a:ea typeface="Arial" charset="0"/>
                <a:cs typeface="Averta Regular"/>
              </a:rPr>
              <a:t> de la formation</a:t>
            </a:r>
          </a:p>
          <a:p>
            <a:pPr algn="l">
              <a:lnSpc>
                <a:spcPts val="1989"/>
              </a:lnSpc>
              <a:defRPr sz="4900">
                <a:solidFill>
                  <a:srgbClr val="D8232A"/>
                </a:solidFill>
                <a:latin typeface="Averta"/>
                <a:ea typeface="Averta"/>
                <a:cs typeface="Averta"/>
                <a:sym typeface="Averta"/>
              </a:defRPr>
            </a:pPr>
            <a:r>
              <a:rPr sz="4000" dirty="0">
                <a:latin typeface="Averta Regular"/>
                <a:cs typeface="Averta Regular"/>
              </a:rPr>
              <a:t>_</a:t>
            </a:r>
          </a:p>
        </p:txBody>
      </p:sp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BBB6E78E-0008-CD42-B895-6B7E5B7F456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43738928"/>
              </p:ext>
            </p:extLst>
          </p:nvPr>
        </p:nvGraphicFramePr>
        <p:xfrm>
          <a:off x="976745" y="6048128"/>
          <a:ext cx="7952510" cy="368300"/>
        </p:xfrm>
        <a:graphic>
          <a:graphicData uri="http://schemas.openxmlformats.org/drawingml/2006/table">
            <a:tbl>
              <a:tblPr>
                <a:tableStyleId>{5940675A-B579-460E-94D1-54222C63F5DA}</a:tableStyleId>
              </a:tblPr>
              <a:tblGrid>
                <a:gridCol w="1981200">
                  <a:extLst>
                    <a:ext uri="{9D8B030D-6E8A-4147-A177-3AD203B41FA5}">
                      <a16:colId xmlns:a16="http://schemas.microsoft.com/office/drawing/2014/main" val="3492041736"/>
                    </a:ext>
                  </a:extLst>
                </a:gridCol>
                <a:gridCol w="3048000">
                  <a:extLst>
                    <a:ext uri="{9D8B030D-6E8A-4147-A177-3AD203B41FA5}">
                      <a16:colId xmlns:a16="http://schemas.microsoft.com/office/drawing/2014/main" val="1883959100"/>
                    </a:ext>
                  </a:extLst>
                </a:gridCol>
                <a:gridCol w="2923310">
                  <a:extLst>
                    <a:ext uri="{9D8B030D-6E8A-4147-A177-3AD203B41FA5}">
                      <a16:colId xmlns:a16="http://schemas.microsoft.com/office/drawing/2014/main" val="80383278"/>
                    </a:ext>
                  </a:extLst>
                </a:gridCol>
              </a:tblGrid>
              <a:tr h="368300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1" i="0" u="none" strike="noStrike" dirty="0">
                          <a:effectLst/>
                          <a:latin typeface="Averta SemiBold" pitchFamily="2" charset="77"/>
                        </a:rPr>
                        <a:t>Cours à </a:t>
                      </a:r>
                      <a:r>
                        <a:rPr lang="fr-FR" sz="1400" b="1" i="0" u="none" strike="noStrike" dirty="0" err="1">
                          <a:effectLst/>
                          <a:latin typeface="Averta SemiBold" pitchFamily="2" charset="77"/>
                        </a:rPr>
                        <a:t>VdA</a:t>
                      </a:r>
                      <a:endParaRPr lang="fr-FR" sz="1400" b="1" i="0" u="none" strike="noStrike" dirty="0">
                        <a:effectLst/>
                        <a:latin typeface="Averta SemiBold" pitchFamily="2" charset="77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1" i="0" u="none" strike="noStrike" dirty="0">
                          <a:effectLst/>
                          <a:latin typeface="Averta SemiBold" pitchFamily="2" charset="77"/>
                        </a:rPr>
                        <a:t>Vacances scolaires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1" i="0" u="none" strike="noStrike" dirty="0">
                          <a:effectLst/>
                          <a:latin typeface="Averta SemiBold" pitchFamily="2" charset="77"/>
                        </a:rPr>
                        <a:t>Entreprise (stages et apprentis)</a:t>
                      </a:r>
                    </a:p>
                  </a:txBody>
                  <a:tcPr marL="9525" marR="9525" marT="9525" marB="0" anchor="ctr"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46136139"/>
                  </a:ext>
                </a:extLst>
              </a:tr>
            </a:tbl>
          </a:graphicData>
        </a:graphic>
      </p:graphicFrame>
      <p:pic>
        <p:nvPicPr>
          <p:cNvPr id="3" name="Picture 2">
            <a:extLst>
              <a:ext uri="{FF2B5EF4-FFF2-40B4-BE49-F238E27FC236}">
                <a16:creationId xmlns:a16="http://schemas.microsoft.com/office/drawing/2014/main" id="{C3CCEAA9-6499-0445-9F3E-9CE2E4DDA6A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59476"/>
            <a:ext cx="9906000" cy="46411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9845072"/>
      </p:ext>
    </p:extLst>
  </p:cSld>
  <p:clrMapOvr>
    <a:masterClrMapping/>
  </p:clrMapOvr>
  <p:transition spd="med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Shape 177"/>
          <p:cNvSpPr/>
          <p:nvPr/>
        </p:nvSpPr>
        <p:spPr>
          <a:xfrm>
            <a:off x="-8906496" y="-3872"/>
            <a:ext cx="9970743" cy="689875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38" y="21600"/>
                </a:moveTo>
                <a:lnTo>
                  <a:pt x="21600" y="21600"/>
                </a:lnTo>
                <a:lnTo>
                  <a:pt x="3854" y="0"/>
                </a:lnTo>
                <a:lnTo>
                  <a:pt x="0" y="0"/>
                </a:lnTo>
                <a:lnTo>
                  <a:pt x="38" y="21600"/>
                </a:lnTo>
                <a:close/>
              </a:path>
            </a:pathLst>
          </a:custGeom>
          <a:solidFill>
            <a:srgbClr val="D8232A"/>
          </a:solidFill>
          <a:ln w="12700"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</p:spPr>
        <p:txBody>
          <a:bodyPr lIns="37419" tIns="37419" rIns="37419" bIns="37419" anchor="ctr"/>
          <a:lstStyle/>
          <a:p>
            <a:pPr>
              <a:defRPr sz="24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78" name="Shape 178"/>
          <p:cNvSpPr/>
          <p:nvPr/>
        </p:nvSpPr>
        <p:spPr>
          <a:xfrm>
            <a:off x="2104236" y="5151407"/>
            <a:ext cx="10621450" cy="372561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570" y="0"/>
                </a:moveTo>
                <a:lnTo>
                  <a:pt x="70" y="16099"/>
                </a:lnTo>
                <a:lnTo>
                  <a:pt x="0" y="21600"/>
                </a:lnTo>
                <a:lnTo>
                  <a:pt x="21600" y="21600"/>
                </a:lnTo>
                <a:lnTo>
                  <a:pt x="21570" y="0"/>
                </a:lnTo>
                <a:close/>
              </a:path>
            </a:pathLst>
          </a:custGeom>
          <a:solidFill>
            <a:srgbClr val="DCDEE0"/>
          </a:solidFill>
          <a:ln w="12700">
            <a:miter lim="400000"/>
          </a:ln>
        </p:spPr>
        <p:txBody>
          <a:bodyPr lIns="37419" tIns="37419" rIns="37419" bIns="37419" anchor="ctr"/>
          <a:lstStyle/>
          <a:p>
            <a:pPr>
              <a:defRPr sz="2400"/>
            </a:pPr>
            <a:endParaRPr/>
          </a:p>
        </p:txBody>
      </p:sp>
      <p:pic>
        <p:nvPicPr>
          <p:cNvPr id="179" name="pasted-image.pd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85627" y="6012380"/>
            <a:ext cx="1485751" cy="292257"/>
          </a:xfrm>
          <a:prstGeom prst="rect">
            <a:avLst/>
          </a:prstGeom>
          <a:ln w="12700">
            <a:miter lim="400000"/>
          </a:ln>
        </p:spPr>
      </p:pic>
      <p:sp>
        <p:nvSpPr>
          <p:cNvPr id="180" name="Shape 180"/>
          <p:cNvSpPr/>
          <p:nvPr/>
        </p:nvSpPr>
        <p:spPr>
          <a:xfrm>
            <a:off x="659142" y="546199"/>
            <a:ext cx="8633115" cy="10104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28064" tIns="28064" rIns="28064" bIns="28064">
            <a:spAutoFit/>
          </a:bodyPr>
          <a:lstStyle/>
          <a:p>
            <a:pPr algn="l">
              <a:defRPr sz="4000">
                <a:solidFill>
                  <a:srgbClr val="D8232A"/>
                </a:solidFill>
                <a:latin typeface="Averta"/>
                <a:ea typeface="Averta"/>
                <a:cs typeface="Averta"/>
                <a:sym typeface="Averta"/>
              </a:defRPr>
            </a:pPr>
            <a:r>
              <a:rPr lang="en-GB" dirty="0">
                <a:latin typeface="Averta Regular"/>
                <a:ea typeface="Arial" charset="0"/>
                <a:cs typeface="Averta Regular"/>
              </a:rPr>
              <a:t>Contacts</a:t>
            </a:r>
            <a:endParaRPr dirty="0">
              <a:latin typeface="Averta Regular"/>
              <a:ea typeface="Arial" charset="0"/>
              <a:cs typeface="Averta Regular"/>
            </a:endParaRPr>
          </a:p>
          <a:p>
            <a:pPr algn="l">
              <a:lnSpc>
                <a:spcPts val="1989"/>
              </a:lnSpc>
              <a:defRPr sz="4900">
                <a:solidFill>
                  <a:srgbClr val="D8232A"/>
                </a:solidFill>
                <a:latin typeface="Averta"/>
                <a:ea typeface="Averta"/>
                <a:cs typeface="Averta"/>
                <a:sym typeface="Averta"/>
              </a:defRPr>
            </a:pPr>
            <a:r>
              <a:rPr dirty="0">
                <a:latin typeface="Averta Regular"/>
                <a:cs typeface="Averta Regular"/>
              </a:rPr>
              <a:t>_</a:t>
            </a:r>
          </a:p>
        </p:txBody>
      </p:sp>
      <p:sp>
        <p:nvSpPr>
          <p:cNvPr id="8" name="Espace réservé du contenu 2"/>
          <p:cNvSpPr txBox="1">
            <a:spLocks/>
          </p:cNvSpPr>
          <p:nvPr/>
        </p:nvSpPr>
        <p:spPr>
          <a:xfrm>
            <a:off x="685627" y="1556662"/>
            <a:ext cx="8606630" cy="517151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37419" tIns="37419" rIns="37419" bIns="37419" anchor="t">
            <a:normAutofit/>
          </a:bodyPr>
          <a:lstStyle>
            <a:lvl1pPr marL="0" marR="0" indent="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1pPr>
            <a:lvl2pPr marL="0" marR="0" indent="22860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2pPr>
            <a:lvl3pPr marL="0" marR="0" indent="45720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3pPr>
            <a:lvl4pPr marL="0" marR="0" indent="68580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4pPr>
            <a:lvl5pPr marL="0" marR="0" indent="91440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5pPr>
            <a:lvl6pPr marL="2667000" marR="0" indent="-444500" algn="l" defTabSz="584200" rtl="0" latinLnBrk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36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6pPr>
            <a:lvl7pPr marL="3111500" marR="0" indent="-444500" algn="l" defTabSz="584200" rtl="0" latinLnBrk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36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7pPr>
            <a:lvl8pPr marL="3556000" marR="0" indent="-444500" algn="l" defTabSz="584200" rtl="0" latinLnBrk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36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8pPr>
            <a:lvl9pPr marL="4000500" marR="0" indent="-444500" algn="l" defTabSz="584200" rtl="0" latinLnBrk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36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9pPr>
          </a:lstStyle>
          <a:p>
            <a:pPr algn="l">
              <a:defRPr/>
            </a:pPr>
            <a:r>
              <a:rPr lang="fr-FR" sz="1800" dirty="0">
                <a:solidFill>
                  <a:schemeClr val="tx2"/>
                </a:solidFill>
                <a:latin typeface="Averta Semibold"/>
                <a:cs typeface="Averta Semibold"/>
              </a:rPr>
              <a:t>Direction de l’UFR: </a:t>
            </a:r>
          </a:p>
          <a:p>
            <a:pPr algn="l">
              <a:spcBef>
                <a:spcPts val="600"/>
              </a:spcBef>
              <a:defRPr/>
            </a:pPr>
            <a:r>
              <a:rPr lang="fr-FR" sz="1600" dirty="0">
                <a:solidFill>
                  <a:srgbClr val="000090"/>
                </a:solidFill>
                <a:latin typeface="Averta Regular"/>
                <a:cs typeface="Averta Regular"/>
              </a:rPr>
              <a:t>	M S.N. </a:t>
            </a:r>
            <a:r>
              <a:rPr lang="fr-FR" sz="1600" dirty="0" err="1">
                <a:solidFill>
                  <a:srgbClr val="000090"/>
                </a:solidFill>
                <a:latin typeface="Averta Regular"/>
                <a:cs typeface="Averta Regular"/>
              </a:rPr>
              <a:t>Burokur</a:t>
            </a:r>
            <a:r>
              <a:rPr lang="fr-FR" sz="1600" dirty="0">
                <a:solidFill>
                  <a:srgbClr val="000090"/>
                </a:solidFill>
                <a:latin typeface="Averta Regular"/>
                <a:cs typeface="Averta Regular"/>
              </a:rPr>
              <a:t>: </a:t>
            </a:r>
            <a:r>
              <a:rPr lang="fr-FR" sz="1600" dirty="0">
                <a:solidFill>
                  <a:srgbClr val="000090"/>
                </a:solidFill>
                <a:latin typeface="Averta Regular"/>
                <a:cs typeface="Averta Regular"/>
                <a:hlinkClick r:id="rId3"/>
              </a:rPr>
              <a:t>sburokur@parisnanterre.fr</a:t>
            </a:r>
            <a:endParaRPr lang="fr-FR" sz="1600" dirty="0">
              <a:solidFill>
                <a:srgbClr val="000090"/>
              </a:solidFill>
              <a:latin typeface="Averta Regular"/>
              <a:cs typeface="Averta Regular"/>
            </a:endParaRPr>
          </a:p>
          <a:p>
            <a:pPr algn="l">
              <a:spcBef>
                <a:spcPts val="300"/>
              </a:spcBef>
              <a:defRPr/>
            </a:pPr>
            <a:r>
              <a:rPr lang="fr-FR" sz="1600" dirty="0">
                <a:solidFill>
                  <a:srgbClr val="000090"/>
                </a:solidFill>
                <a:latin typeface="Averta Regular"/>
                <a:cs typeface="Averta Regular"/>
              </a:rPr>
              <a:t>	M M. D’Ottavio : </a:t>
            </a:r>
            <a:r>
              <a:rPr lang="fr-FR" sz="1600" dirty="0">
                <a:solidFill>
                  <a:srgbClr val="000090"/>
                </a:solidFill>
                <a:latin typeface="Averta Regular"/>
                <a:cs typeface="Averta Regular"/>
                <a:hlinkClick r:id="rId3"/>
              </a:rPr>
              <a:t>michele.d_ottavio@parisnanterre.fr </a:t>
            </a:r>
            <a:endParaRPr lang="fr-FR" sz="1600" dirty="0">
              <a:solidFill>
                <a:srgbClr val="000090"/>
              </a:solidFill>
              <a:latin typeface="Averta Regular"/>
              <a:cs typeface="Averta Regular"/>
            </a:endParaRPr>
          </a:p>
          <a:p>
            <a:pPr algn="l">
              <a:lnSpc>
                <a:spcPct val="110000"/>
              </a:lnSpc>
              <a:spcBef>
                <a:spcPts val="1200"/>
              </a:spcBef>
              <a:defRPr/>
            </a:pPr>
            <a:r>
              <a:rPr lang="fr-FR" sz="1800" dirty="0">
                <a:solidFill>
                  <a:schemeClr val="tx2"/>
                </a:solidFill>
                <a:latin typeface="Averta Semibold"/>
                <a:cs typeface="Averta Semibold"/>
              </a:rPr>
              <a:t>Secrétariat pédagogique: </a:t>
            </a:r>
          </a:p>
          <a:p>
            <a:pPr algn="l">
              <a:defRPr/>
            </a:pPr>
            <a:r>
              <a:rPr lang="fr-FR" sz="1600" dirty="0">
                <a:latin typeface="Averta Regular"/>
                <a:cs typeface="Averta Regular"/>
              </a:rPr>
              <a:t>	</a:t>
            </a:r>
            <a:r>
              <a:rPr lang="fr-FR" sz="1600" dirty="0">
                <a:solidFill>
                  <a:srgbClr val="000090"/>
                </a:solidFill>
                <a:latin typeface="Averta Regular"/>
                <a:cs typeface="Averta Regular"/>
              </a:rPr>
              <a:t>Mme N. Jonglez de Ligne: </a:t>
            </a:r>
            <a:r>
              <a:rPr lang="fr-FR" sz="1600" dirty="0">
                <a:solidFill>
                  <a:srgbClr val="000090"/>
                </a:solidFill>
                <a:latin typeface="Averta Regular"/>
                <a:cs typeface="Averta Regular"/>
                <a:hlinkClick r:id="rId4"/>
              </a:rPr>
              <a:t>n.jonglez@parisnanterre.fr</a:t>
            </a:r>
            <a:endParaRPr lang="fr-FR" sz="1600" dirty="0">
              <a:solidFill>
                <a:srgbClr val="000090"/>
              </a:solidFill>
              <a:latin typeface="Averta Regular"/>
              <a:cs typeface="Averta Regular"/>
            </a:endParaRPr>
          </a:p>
          <a:p>
            <a:pPr algn="l">
              <a:lnSpc>
                <a:spcPct val="120000"/>
              </a:lnSpc>
              <a:spcBef>
                <a:spcPts val="1200"/>
              </a:spcBef>
              <a:defRPr/>
            </a:pPr>
            <a:r>
              <a:rPr lang="fr-FR" sz="1800" dirty="0">
                <a:solidFill>
                  <a:schemeClr val="tx2"/>
                </a:solidFill>
                <a:latin typeface="Averta Semibold"/>
                <a:cs typeface="Averta Semibold"/>
              </a:rPr>
              <a:t>Responsables de parcours du Master GI :</a:t>
            </a:r>
            <a:endParaRPr lang="fr-FR" sz="1800" dirty="0">
              <a:solidFill>
                <a:srgbClr val="000090"/>
              </a:solidFill>
              <a:latin typeface="Averta Regular"/>
              <a:cs typeface="Averta Regular"/>
            </a:endParaRPr>
          </a:p>
          <a:p>
            <a:pPr marL="486900" lvl="4" indent="-486900" algn="l" defTabSz="430322">
              <a:spcBef>
                <a:spcPts val="600"/>
              </a:spcBef>
              <a:buFont typeface="Arial" panose="020B0604020202020204" pitchFamily="34" charset="0"/>
              <a:buChar char="•"/>
              <a:tabLst>
                <a:tab pos="144000" algn="l"/>
              </a:tabLst>
              <a:defRPr/>
            </a:pPr>
            <a:r>
              <a:rPr lang="fr-FR" sz="1600" b="1" dirty="0">
                <a:solidFill>
                  <a:schemeClr val="accent2"/>
                </a:solidFill>
                <a:latin typeface="Averta Regular"/>
                <a:cs typeface="Averta Regular"/>
              </a:rPr>
              <a:t>EESC</a:t>
            </a:r>
            <a:r>
              <a:rPr lang="fr-FR" sz="1600" dirty="0">
                <a:solidFill>
                  <a:schemeClr val="accent2"/>
                </a:solidFill>
                <a:latin typeface="Averta Regular"/>
                <a:cs typeface="Averta Regular"/>
              </a:rPr>
              <a:t>: M S.N. </a:t>
            </a:r>
            <a:r>
              <a:rPr lang="fr-FR" sz="1600" dirty="0" err="1">
                <a:solidFill>
                  <a:schemeClr val="accent2"/>
                </a:solidFill>
                <a:latin typeface="Averta Regular"/>
                <a:cs typeface="Averta Regular"/>
              </a:rPr>
              <a:t>Burokur</a:t>
            </a:r>
            <a:r>
              <a:rPr lang="fr-FR" sz="1600" dirty="0">
                <a:solidFill>
                  <a:schemeClr val="accent2"/>
                </a:solidFill>
                <a:latin typeface="Averta Regular"/>
                <a:cs typeface="Averta Regular"/>
              </a:rPr>
              <a:t> , M P. Forster (</a:t>
            </a:r>
            <a:r>
              <a:rPr lang="fr-FR" sz="1600" dirty="0" err="1">
                <a:solidFill>
                  <a:schemeClr val="accent2"/>
                </a:solidFill>
                <a:latin typeface="Averta Regular"/>
                <a:cs typeface="Averta Regular"/>
              </a:rPr>
              <a:t>pforster@parisnanterre.fr</a:t>
            </a:r>
            <a:r>
              <a:rPr lang="fr-FR" sz="1600" dirty="0">
                <a:solidFill>
                  <a:schemeClr val="accent2"/>
                </a:solidFill>
                <a:latin typeface="Averta Regular"/>
                <a:cs typeface="Averta Regular"/>
              </a:rPr>
              <a:t>)</a:t>
            </a:r>
          </a:p>
          <a:p>
            <a:pPr marL="486900" lvl="4" indent="-486900" algn="l" defTabSz="430322">
              <a:spcBef>
                <a:spcPts val="600"/>
              </a:spcBef>
              <a:buFont typeface="Arial" panose="020B0604020202020204" pitchFamily="34" charset="0"/>
              <a:buChar char="•"/>
              <a:tabLst>
                <a:tab pos="144000" algn="l"/>
              </a:tabLst>
              <a:defRPr/>
            </a:pPr>
            <a:r>
              <a:rPr lang="fr-FR" sz="1600" b="1" dirty="0">
                <a:solidFill>
                  <a:srgbClr val="FF0000"/>
                </a:solidFill>
                <a:latin typeface="Averta Regular"/>
                <a:cs typeface="Averta Regular"/>
              </a:rPr>
              <a:t>ENMA</a:t>
            </a:r>
            <a:r>
              <a:rPr lang="fr-FR" sz="1600" dirty="0">
                <a:solidFill>
                  <a:srgbClr val="FF0000"/>
                </a:solidFill>
                <a:latin typeface="Averta Regular"/>
                <a:cs typeface="Averta Regular"/>
              </a:rPr>
              <a:t>: M J. Petit (</a:t>
            </a:r>
            <a:r>
              <a:rPr lang="fr-FR" sz="1600" dirty="0">
                <a:solidFill>
                  <a:srgbClr val="FF0000"/>
                </a:solidFill>
                <a:latin typeface="Averta Regular"/>
                <a:cs typeface="Averta Regular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j.petit@parisnanterre.fr) </a:t>
            </a:r>
            <a:endParaRPr lang="fr-FR" sz="1600" dirty="0">
              <a:solidFill>
                <a:srgbClr val="FF0000"/>
              </a:solidFill>
              <a:latin typeface="Averta Regular"/>
              <a:cs typeface="Averta Regular"/>
            </a:endParaRPr>
          </a:p>
          <a:p>
            <a:pPr marL="486900" lvl="3" indent="-486900" algn="l" defTabSz="430322">
              <a:spcBef>
                <a:spcPts val="600"/>
              </a:spcBef>
              <a:buFont typeface="Arial" panose="020B0604020202020204" pitchFamily="34" charset="0"/>
              <a:buChar char="•"/>
              <a:tabLst>
                <a:tab pos="144000" algn="l"/>
              </a:tabLst>
              <a:defRPr/>
            </a:pPr>
            <a:r>
              <a:rPr lang="fr-FR" sz="1600" b="1" dirty="0">
                <a:solidFill>
                  <a:srgbClr val="0070C0"/>
                </a:solidFill>
                <a:latin typeface="Averta Regular"/>
                <a:cs typeface="Averta Regular"/>
              </a:rPr>
              <a:t>MSCAE</a:t>
            </a:r>
            <a:r>
              <a:rPr lang="fr-FR" sz="1600" dirty="0">
                <a:solidFill>
                  <a:srgbClr val="0070C0"/>
                </a:solidFill>
                <a:latin typeface="Averta Regular"/>
                <a:cs typeface="Averta Regular"/>
              </a:rPr>
              <a:t>: M M. D’Ottavio &amp; M L. </a:t>
            </a:r>
            <a:r>
              <a:rPr lang="fr-FR" sz="1600" dirty="0" err="1">
                <a:solidFill>
                  <a:srgbClr val="0070C0"/>
                </a:solidFill>
                <a:latin typeface="Averta Regular"/>
                <a:cs typeface="Averta Regular"/>
              </a:rPr>
              <a:t>Davenne</a:t>
            </a:r>
            <a:r>
              <a:rPr lang="fr-FR" sz="1600" dirty="0">
                <a:solidFill>
                  <a:srgbClr val="0070C0"/>
                </a:solidFill>
                <a:latin typeface="Averta Regular"/>
                <a:cs typeface="Averta Regular"/>
              </a:rPr>
              <a:t> (</a:t>
            </a:r>
            <a:r>
              <a:rPr lang="fr-FR" sz="1600" dirty="0" err="1">
                <a:solidFill>
                  <a:srgbClr val="0070C0"/>
                </a:solidFill>
                <a:latin typeface="Averta Regular"/>
                <a:cs typeface="Averta Regular"/>
              </a:rPr>
              <a:t>ldavenne@parisnanterre.fr</a:t>
            </a:r>
            <a:r>
              <a:rPr lang="fr-FR" sz="1600" dirty="0">
                <a:solidFill>
                  <a:srgbClr val="0070C0"/>
                </a:solidFill>
                <a:latin typeface="Averta Regular"/>
                <a:cs typeface="Averta Regular"/>
              </a:rPr>
              <a:t>) </a:t>
            </a:r>
          </a:p>
          <a:p>
            <a:pPr algn="l">
              <a:lnSpc>
                <a:spcPct val="120000"/>
              </a:lnSpc>
              <a:spcBef>
                <a:spcPts val="1200"/>
              </a:spcBef>
              <a:defRPr/>
            </a:pPr>
            <a:r>
              <a:rPr lang="fr-FR" sz="1800" dirty="0">
                <a:solidFill>
                  <a:schemeClr val="tx2"/>
                </a:solidFill>
                <a:latin typeface="Averta Semibold"/>
                <a:cs typeface="Averta Semibold"/>
              </a:rPr>
              <a:t>Service Formation Continue &amp; Relations avec le CFA:</a:t>
            </a:r>
          </a:p>
          <a:p>
            <a:pPr algn="l">
              <a:spcBef>
                <a:spcPts val="442"/>
              </a:spcBef>
              <a:defRPr/>
            </a:pPr>
            <a:r>
              <a:rPr lang="fr-FR" sz="1600" dirty="0">
                <a:solidFill>
                  <a:srgbClr val="000090"/>
                </a:solidFill>
                <a:latin typeface="Averta Regular"/>
                <a:cs typeface="Averta Regular"/>
              </a:rPr>
              <a:t>	Mme G. Saint Surin: </a:t>
            </a:r>
            <a:r>
              <a:rPr lang="fr-FR" sz="1600" dirty="0">
                <a:solidFill>
                  <a:srgbClr val="000090"/>
                </a:solidFill>
                <a:latin typeface="Averta Regular"/>
                <a:cs typeface="Averta Regular"/>
                <a:hlinkClick r:id="rId5"/>
              </a:rPr>
              <a:t>g.saintsurin@parisnanterre.fr</a:t>
            </a:r>
            <a:endParaRPr lang="fr-FR" sz="1600" dirty="0">
              <a:solidFill>
                <a:srgbClr val="000090"/>
              </a:solidFill>
              <a:latin typeface="Averta Regular"/>
              <a:cs typeface="Averta Regular"/>
            </a:endParaRPr>
          </a:p>
          <a:p>
            <a:pPr algn="l">
              <a:lnSpc>
                <a:spcPct val="120000"/>
              </a:lnSpc>
              <a:spcBef>
                <a:spcPts val="1200"/>
              </a:spcBef>
              <a:defRPr/>
            </a:pPr>
            <a:r>
              <a:rPr lang="fr-FR" sz="1800" dirty="0">
                <a:solidFill>
                  <a:schemeClr val="tx2"/>
                </a:solidFill>
                <a:latin typeface="Averta Semibold"/>
                <a:cs typeface="Averta Semibold"/>
              </a:rPr>
              <a:t>Responsable Apprentissage:</a:t>
            </a:r>
          </a:p>
          <a:p>
            <a:pPr lvl="0" algn="l" defTabSz="430322">
              <a:spcBef>
                <a:spcPts val="600"/>
              </a:spcBef>
              <a:defRPr/>
            </a:pPr>
            <a:r>
              <a:rPr lang="fr-FR" sz="1600" dirty="0">
                <a:solidFill>
                  <a:srgbClr val="000090"/>
                </a:solidFill>
                <a:latin typeface="Averta Regular"/>
                <a:cs typeface="Averta Regular"/>
              </a:rPr>
              <a:t>	   M S.N. </a:t>
            </a:r>
            <a:r>
              <a:rPr lang="fr-FR" sz="1600" dirty="0" err="1">
                <a:solidFill>
                  <a:srgbClr val="000090"/>
                </a:solidFill>
                <a:latin typeface="Averta Regular"/>
                <a:cs typeface="Averta Regular"/>
              </a:rPr>
              <a:t>Burokur</a:t>
            </a:r>
            <a:endParaRPr lang="fr-FR" sz="1600" dirty="0">
              <a:solidFill>
                <a:srgbClr val="000090"/>
              </a:solidFill>
              <a:latin typeface="Averta Regular"/>
              <a:cs typeface="Averta Regular"/>
            </a:endParaRPr>
          </a:p>
        </p:txBody>
      </p:sp>
    </p:spTree>
  </p:cSld>
  <p:clrMapOvr>
    <a:masterClrMapping/>
  </p:clrMapOvr>
  <p:transition spd="med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Shape 177"/>
          <p:cNvSpPr/>
          <p:nvPr/>
        </p:nvSpPr>
        <p:spPr>
          <a:xfrm>
            <a:off x="-8906496" y="-3872"/>
            <a:ext cx="9970743" cy="689875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38" y="21600"/>
                </a:moveTo>
                <a:lnTo>
                  <a:pt x="21600" y="21600"/>
                </a:lnTo>
                <a:lnTo>
                  <a:pt x="3854" y="0"/>
                </a:lnTo>
                <a:lnTo>
                  <a:pt x="0" y="0"/>
                </a:lnTo>
                <a:lnTo>
                  <a:pt x="38" y="21600"/>
                </a:lnTo>
                <a:close/>
              </a:path>
            </a:pathLst>
          </a:custGeom>
          <a:solidFill>
            <a:srgbClr val="D8232A"/>
          </a:solidFill>
          <a:ln w="12700"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</p:spPr>
        <p:txBody>
          <a:bodyPr lIns="37419" tIns="37419" rIns="37419" bIns="37419" anchor="ctr"/>
          <a:lstStyle/>
          <a:p>
            <a:pPr>
              <a:defRPr sz="24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78" name="Shape 178"/>
          <p:cNvSpPr/>
          <p:nvPr/>
        </p:nvSpPr>
        <p:spPr>
          <a:xfrm>
            <a:off x="2104236" y="5151407"/>
            <a:ext cx="10621450" cy="372561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570" y="0"/>
                </a:moveTo>
                <a:lnTo>
                  <a:pt x="70" y="16099"/>
                </a:lnTo>
                <a:lnTo>
                  <a:pt x="0" y="21600"/>
                </a:lnTo>
                <a:lnTo>
                  <a:pt x="21600" y="21600"/>
                </a:lnTo>
                <a:lnTo>
                  <a:pt x="21570" y="0"/>
                </a:lnTo>
                <a:close/>
              </a:path>
            </a:pathLst>
          </a:custGeom>
          <a:solidFill>
            <a:srgbClr val="DCDEE0"/>
          </a:solidFill>
          <a:ln w="12700">
            <a:miter lim="400000"/>
          </a:ln>
        </p:spPr>
        <p:txBody>
          <a:bodyPr lIns="37419" tIns="37419" rIns="37419" bIns="37419" anchor="ctr"/>
          <a:lstStyle/>
          <a:p>
            <a:pPr>
              <a:defRPr sz="2400"/>
            </a:pPr>
            <a:endParaRPr/>
          </a:p>
        </p:txBody>
      </p:sp>
      <p:sp>
        <p:nvSpPr>
          <p:cNvPr id="180" name="Shape 180"/>
          <p:cNvSpPr/>
          <p:nvPr/>
        </p:nvSpPr>
        <p:spPr>
          <a:xfrm>
            <a:off x="659142" y="546199"/>
            <a:ext cx="7382043" cy="10104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28064" tIns="28064" rIns="28064" bIns="28064">
            <a:spAutoFit/>
          </a:bodyPr>
          <a:lstStyle/>
          <a:p>
            <a:pPr algn="l">
              <a:defRPr sz="4000">
                <a:solidFill>
                  <a:srgbClr val="D8232A"/>
                </a:solidFill>
                <a:latin typeface="Averta"/>
                <a:ea typeface="Averta"/>
                <a:cs typeface="Averta"/>
                <a:sym typeface="Averta"/>
              </a:defRPr>
            </a:pPr>
            <a:r>
              <a:rPr lang="en-GB" dirty="0">
                <a:latin typeface="Averta Regular"/>
                <a:ea typeface="Arial" charset="0"/>
                <a:cs typeface="Averta Regular"/>
              </a:rPr>
              <a:t>Le site web de </a:t>
            </a:r>
            <a:r>
              <a:rPr lang="en-GB" dirty="0" err="1">
                <a:latin typeface="Averta Regular"/>
                <a:ea typeface="Arial" charset="0"/>
                <a:cs typeface="Averta Regular"/>
              </a:rPr>
              <a:t>l’UFR</a:t>
            </a:r>
            <a:endParaRPr dirty="0">
              <a:latin typeface="Averta Regular"/>
              <a:ea typeface="Arial" charset="0"/>
              <a:cs typeface="Averta Regular"/>
            </a:endParaRPr>
          </a:p>
          <a:p>
            <a:pPr algn="l">
              <a:lnSpc>
                <a:spcPts val="1989"/>
              </a:lnSpc>
              <a:defRPr sz="4900">
                <a:solidFill>
                  <a:srgbClr val="D8232A"/>
                </a:solidFill>
                <a:latin typeface="Averta"/>
                <a:ea typeface="Averta"/>
                <a:cs typeface="Averta"/>
                <a:sym typeface="Averta"/>
              </a:defRPr>
            </a:pPr>
            <a:r>
              <a:rPr dirty="0">
                <a:latin typeface="Averta Regular"/>
                <a:cs typeface="Averta Regular"/>
              </a:rPr>
              <a:t>_</a:t>
            </a:r>
          </a:p>
        </p:txBody>
      </p:sp>
      <p:sp>
        <p:nvSpPr>
          <p:cNvPr id="4" name="ZoneTexte 3"/>
          <p:cNvSpPr txBox="1"/>
          <p:nvPr/>
        </p:nvSpPr>
        <p:spPr>
          <a:xfrm>
            <a:off x="701332" y="1516385"/>
            <a:ext cx="5102586" cy="49106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37419" tIns="37419" rIns="37419" bIns="37419" numCol="1" spcCol="28064" rtlCol="0" anchor="ctr">
            <a:spAutoFit/>
          </a:bodyPr>
          <a:lstStyle/>
          <a:p>
            <a:r>
              <a:rPr lang="fr-FR" dirty="0">
                <a:latin typeface="Averta Regular"/>
                <a:cs typeface="Averta Regular"/>
                <a:hlinkClick r:id="rId2"/>
              </a:rPr>
              <a:t>https://</a:t>
            </a:r>
            <a:r>
              <a:rPr lang="fr-FR" dirty="0" err="1">
                <a:latin typeface="Averta Regular"/>
                <a:cs typeface="Averta Regular"/>
                <a:hlinkClick r:id="rId2"/>
              </a:rPr>
              <a:t>ufr-sitec.parisnanterre.fr</a:t>
            </a:r>
            <a:endParaRPr lang="fr-FR" dirty="0">
              <a:latin typeface="Averta Regular"/>
              <a:cs typeface="Averta Regular"/>
            </a:endParaRPr>
          </a:p>
        </p:txBody>
      </p:sp>
      <p:sp>
        <p:nvSpPr>
          <p:cNvPr id="5" name="ZoneTexte 4"/>
          <p:cNvSpPr txBox="1"/>
          <p:nvPr/>
        </p:nvSpPr>
        <p:spPr>
          <a:xfrm>
            <a:off x="659142" y="2070335"/>
            <a:ext cx="8955156" cy="393303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7419" tIns="37419" rIns="37419" bIns="37419" numCol="1" spcCol="28064" rtlCol="0" anchor="ctr">
            <a:spAutoFit/>
          </a:bodyPr>
          <a:lstStyle/>
          <a:p>
            <a:pPr marL="336774" indent="-336774" algn="l">
              <a:spcBef>
                <a:spcPts val="600"/>
              </a:spcBef>
              <a:spcAft>
                <a:spcPts val="800"/>
              </a:spcAft>
              <a:buFont typeface="Arial"/>
              <a:buChar char="•"/>
            </a:pPr>
            <a:r>
              <a:rPr lang="fr-FR" sz="2200" u="sng" dirty="0">
                <a:latin typeface="Averta Regular"/>
                <a:cs typeface="Averta Regular"/>
              </a:rPr>
              <a:t>Documents à télécharger &amp; consulter </a:t>
            </a:r>
            <a:r>
              <a:rPr lang="fr-FR" sz="2200" dirty="0">
                <a:latin typeface="Averta Regular"/>
                <a:cs typeface="Averta Regular"/>
              </a:rPr>
              <a:t>:</a:t>
            </a:r>
          </a:p>
          <a:p>
            <a:pPr algn="l">
              <a:spcBef>
                <a:spcPts val="600"/>
              </a:spcBef>
              <a:spcAft>
                <a:spcPts val="800"/>
              </a:spcAft>
            </a:pPr>
            <a:r>
              <a:rPr lang="fr-FR" sz="2200" dirty="0">
                <a:latin typeface="Averta Regular"/>
                <a:cs typeface="Averta Regular"/>
              </a:rPr>
              <a:t>	&gt; </a:t>
            </a:r>
            <a:r>
              <a:rPr lang="fr-FR" sz="2200" dirty="0">
                <a:solidFill>
                  <a:srgbClr val="D8232A"/>
                </a:solidFill>
                <a:latin typeface="Averta Regular"/>
                <a:cs typeface="Averta Regular"/>
              </a:rPr>
              <a:t>livret pédagogique</a:t>
            </a:r>
            <a:r>
              <a:rPr lang="fr-FR" sz="2200" dirty="0">
                <a:latin typeface="Averta Regular"/>
                <a:cs typeface="Averta Regular"/>
              </a:rPr>
              <a:t>, </a:t>
            </a:r>
            <a:r>
              <a:rPr lang="fr-FR" sz="2200" b="1" u="sng" dirty="0">
                <a:solidFill>
                  <a:srgbClr val="D8232A"/>
                </a:solidFill>
                <a:latin typeface="Averta Regular"/>
                <a:cs typeface="Averta Regular"/>
              </a:rPr>
              <a:t>calendriers</a:t>
            </a:r>
            <a:r>
              <a:rPr lang="fr-FR" sz="2200" dirty="0">
                <a:latin typeface="Averta Regular"/>
                <a:cs typeface="Averta Regular"/>
              </a:rPr>
              <a:t> (FA, FI), </a:t>
            </a:r>
            <a:r>
              <a:rPr lang="fr-FR" sz="2200" dirty="0">
                <a:solidFill>
                  <a:srgbClr val="D8232A"/>
                </a:solidFill>
                <a:latin typeface="Averta Regular"/>
                <a:cs typeface="Averta Regular"/>
              </a:rPr>
              <a:t>MCCC</a:t>
            </a:r>
            <a:r>
              <a:rPr lang="fr-FR" sz="2200" dirty="0">
                <a:latin typeface="Averta Regular"/>
                <a:cs typeface="Averta Regular"/>
              </a:rPr>
              <a:t>, …	</a:t>
            </a:r>
          </a:p>
          <a:p>
            <a:pPr marL="336774" indent="-336774" algn="l">
              <a:spcBef>
                <a:spcPts val="1200"/>
              </a:spcBef>
              <a:spcAft>
                <a:spcPts val="800"/>
              </a:spcAft>
              <a:buFont typeface="Arial"/>
              <a:buChar char="•"/>
            </a:pPr>
            <a:r>
              <a:rPr lang="fr-FR" sz="2200" u="sng" dirty="0">
                <a:latin typeface="Averta Regular"/>
                <a:cs typeface="Averta Regular"/>
              </a:rPr>
              <a:t>Liens utiles </a:t>
            </a:r>
            <a:r>
              <a:rPr lang="fr-FR" sz="2200" dirty="0">
                <a:latin typeface="Averta Regular"/>
                <a:cs typeface="Averta Regular"/>
              </a:rPr>
              <a:t>: services centraux UPN et spécifiques à </a:t>
            </a:r>
            <a:r>
              <a:rPr lang="fr-FR" sz="2200" dirty="0" err="1">
                <a:latin typeface="Averta Regular"/>
                <a:cs typeface="Averta Regular"/>
              </a:rPr>
              <a:t>VdA</a:t>
            </a:r>
            <a:endParaRPr lang="fr-FR" sz="2200" dirty="0">
              <a:latin typeface="Averta Regular"/>
              <a:cs typeface="Averta Regular"/>
            </a:endParaRPr>
          </a:p>
          <a:p>
            <a:pPr lvl="1" indent="0" algn="l">
              <a:spcBef>
                <a:spcPts val="600"/>
              </a:spcBef>
              <a:spcAft>
                <a:spcPts val="800"/>
              </a:spcAft>
            </a:pPr>
            <a:r>
              <a:rPr lang="fr-FR" sz="2200" dirty="0">
                <a:latin typeface="Averta Regular"/>
                <a:cs typeface="Averta Regular"/>
              </a:rPr>
              <a:t>	&gt; emploi du temps : </a:t>
            </a:r>
            <a:r>
              <a:rPr lang="fr-FR" sz="2200" dirty="0">
                <a:latin typeface="Averta Regular"/>
                <a:cs typeface="Averta Regular"/>
                <a:hlinkClick r:id="rId3"/>
              </a:rPr>
              <a:t>https://</a:t>
            </a:r>
            <a:r>
              <a:rPr lang="fr-FR" sz="2200" dirty="0">
                <a:solidFill>
                  <a:srgbClr val="D8232A"/>
                </a:solidFill>
                <a:latin typeface="Averta Regular"/>
                <a:cs typeface="Averta Regular"/>
                <a:hlinkClick r:id="rId4"/>
              </a:rPr>
              <a:t>www.cva.parisnanterre.fr/edt</a:t>
            </a:r>
            <a:endParaRPr lang="fr-FR" sz="2200" dirty="0">
              <a:latin typeface="Averta Regular"/>
              <a:cs typeface="Averta Regular"/>
            </a:endParaRPr>
          </a:p>
          <a:p>
            <a:pPr lvl="1" indent="0" algn="l">
              <a:spcBef>
                <a:spcPts val="600"/>
              </a:spcBef>
              <a:spcAft>
                <a:spcPts val="800"/>
              </a:spcAft>
            </a:pPr>
            <a:r>
              <a:rPr lang="fr-FR" sz="2200" dirty="0">
                <a:latin typeface="Averta Regular"/>
                <a:cs typeface="Averta Regular"/>
              </a:rPr>
              <a:t>	&gt; consultation notes (</a:t>
            </a:r>
            <a:r>
              <a:rPr lang="fr-FR" sz="2200" dirty="0" err="1">
                <a:latin typeface="Averta Regular"/>
                <a:cs typeface="Averta Regular"/>
              </a:rPr>
              <a:t>Gest’UFR</a:t>
            </a:r>
            <a:r>
              <a:rPr lang="fr-FR" sz="2200" dirty="0">
                <a:latin typeface="Averta Regular"/>
                <a:cs typeface="Averta Regular"/>
              </a:rPr>
              <a:t>) : </a:t>
            </a:r>
            <a:r>
              <a:rPr lang="fr-FR" sz="2200" dirty="0">
                <a:latin typeface="Averta Regular"/>
                <a:cs typeface="Averta Regular"/>
                <a:hlinkClick r:id="rId3"/>
              </a:rPr>
              <a:t>https://</a:t>
            </a:r>
            <a:r>
              <a:rPr lang="fr-FR" sz="2200" dirty="0" err="1">
                <a:latin typeface="Averta Regular"/>
                <a:cs typeface="Averta Regular"/>
                <a:hlinkClick r:id="rId3"/>
              </a:rPr>
              <a:t>gestufr.</a:t>
            </a:r>
            <a:r>
              <a:rPr lang="fr-FR" sz="2000" dirty="0" err="1">
                <a:solidFill>
                  <a:srgbClr val="D8232A"/>
                </a:solidFill>
                <a:latin typeface="Averta Regular"/>
                <a:cs typeface="Averta Regular"/>
                <a:hlinkClick r:id="rId4"/>
              </a:rPr>
              <a:t>parisnanterre</a:t>
            </a:r>
            <a:r>
              <a:rPr lang="fr-FR" sz="2200" dirty="0" err="1">
                <a:latin typeface="Averta Regular"/>
                <a:cs typeface="Averta Regular"/>
                <a:hlinkClick r:id="rId3"/>
              </a:rPr>
              <a:t>.fr</a:t>
            </a:r>
            <a:endParaRPr lang="fr-FR" sz="2200" dirty="0">
              <a:latin typeface="Averta Regular"/>
              <a:cs typeface="Averta Regular"/>
            </a:endParaRPr>
          </a:p>
          <a:p>
            <a:pPr marL="336774" indent="-336774" algn="l">
              <a:spcBef>
                <a:spcPts val="1200"/>
              </a:spcBef>
              <a:spcAft>
                <a:spcPts val="800"/>
              </a:spcAft>
              <a:buFont typeface="Arial"/>
              <a:buChar char="•"/>
            </a:pPr>
            <a:r>
              <a:rPr lang="fr-FR" sz="2200" u="sng" dirty="0">
                <a:latin typeface="Averta Regular"/>
                <a:cs typeface="Averta Regular"/>
              </a:rPr>
              <a:t>Supports pour stage</a:t>
            </a:r>
            <a:r>
              <a:rPr lang="fr-FR" sz="2200" dirty="0">
                <a:latin typeface="Averta Regular"/>
                <a:cs typeface="Averta Regular"/>
              </a:rPr>
              <a:t> (offres, documents, conventions…)</a:t>
            </a:r>
          </a:p>
          <a:p>
            <a:pPr marL="336774" indent="-336774" algn="l">
              <a:spcBef>
                <a:spcPts val="1200"/>
              </a:spcBef>
              <a:spcAft>
                <a:spcPts val="800"/>
              </a:spcAft>
              <a:buFont typeface="Arial"/>
              <a:buChar char="•"/>
            </a:pPr>
            <a:r>
              <a:rPr lang="fr-FR" sz="2200" u="sng" dirty="0">
                <a:latin typeface="Averta Regular"/>
                <a:cs typeface="Averta Regular"/>
              </a:rPr>
              <a:t>Actualités</a:t>
            </a:r>
          </a:p>
        </p:txBody>
      </p:sp>
      <p:sp>
        <p:nvSpPr>
          <p:cNvPr id="7" name="ZoneTexte 7">
            <a:extLst>
              <a:ext uri="{FF2B5EF4-FFF2-40B4-BE49-F238E27FC236}">
                <a16:creationId xmlns:a16="http://schemas.microsoft.com/office/drawing/2014/main" id="{6C1B4A5D-CBD4-6E45-BC13-34B13CF54868}"/>
              </a:ext>
            </a:extLst>
          </p:cNvPr>
          <p:cNvSpPr txBox="1"/>
          <p:nvPr/>
        </p:nvSpPr>
        <p:spPr>
          <a:xfrm>
            <a:off x="230544" y="6150625"/>
            <a:ext cx="9549316" cy="414123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37419" tIns="37419" rIns="37419" bIns="37419" numCol="1" spcCol="28064" rtlCol="0" anchor="ctr">
            <a:spAutoFit/>
          </a:bodyPr>
          <a:lstStyle/>
          <a:p>
            <a:r>
              <a:rPr lang="fr-FR" sz="2200" dirty="0">
                <a:latin typeface="Averta Regular"/>
                <a:cs typeface="Averta Regular"/>
              </a:rPr>
              <a:t>Consultez ce site avant d’envoyer des mails demandant des documents !</a:t>
            </a:r>
          </a:p>
        </p:txBody>
      </p:sp>
    </p:spTree>
    <p:extLst>
      <p:ext uri="{BB962C8B-B14F-4D97-AF65-F5344CB8AC3E}">
        <p14:creationId xmlns:p14="http://schemas.microsoft.com/office/powerpoint/2010/main" val="2042788409"/>
      </p:ext>
    </p:extLst>
  </p:cSld>
  <p:clrMapOvr>
    <a:masterClrMapping/>
  </p:clrMapOvr>
  <p:transition spd="med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Shape 177"/>
          <p:cNvSpPr/>
          <p:nvPr/>
        </p:nvSpPr>
        <p:spPr>
          <a:xfrm>
            <a:off x="-8906496" y="-3872"/>
            <a:ext cx="9970743" cy="689875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38" y="21600"/>
                </a:moveTo>
                <a:lnTo>
                  <a:pt x="21600" y="21600"/>
                </a:lnTo>
                <a:lnTo>
                  <a:pt x="3854" y="0"/>
                </a:lnTo>
                <a:lnTo>
                  <a:pt x="0" y="0"/>
                </a:lnTo>
                <a:lnTo>
                  <a:pt x="38" y="21600"/>
                </a:lnTo>
                <a:close/>
              </a:path>
            </a:pathLst>
          </a:custGeom>
          <a:solidFill>
            <a:srgbClr val="D8232A"/>
          </a:solidFill>
          <a:ln w="12700"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</p:spPr>
        <p:txBody>
          <a:bodyPr lIns="37419" tIns="37419" rIns="37419" bIns="37419" anchor="ctr"/>
          <a:lstStyle/>
          <a:p>
            <a:pPr>
              <a:defRPr sz="24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78" name="Shape 178"/>
          <p:cNvSpPr/>
          <p:nvPr/>
        </p:nvSpPr>
        <p:spPr>
          <a:xfrm>
            <a:off x="2104236" y="5151407"/>
            <a:ext cx="10621450" cy="372561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570" y="0"/>
                </a:moveTo>
                <a:lnTo>
                  <a:pt x="70" y="16099"/>
                </a:lnTo>
                <a:lnTo>
                  <a:pt x="0" y="21600"/>
                </a:lnTo>
                <a:lnTo>
                  <a:pt x="21600" y="21600"/>
                </a:lnTo>
                <a:lnTo>
                  <a:pt x="21570" y="0"/>
                </a:lnTo>
                <a:close/>
              </a:path>
            </a:pathLst>
          </a:custGeom>
          <a:solidFill>
            <a:srgbClr val="DCDEE0"/>
          </a:solidFill>
          <a:ln w="12700">
            <a:miter lim="400000"/>
          </a:ln>
        </p:spPr>
        <p:txBody>
          <a:bodyPr lIns="37419" tIns="37419" rIns="37419" bIns="37419" anchor="ctr"/>
          <a:lstStyle/>
          <a:p>
            <a:pPr>
              <a:defRPr sz="2400"/>
            </a:pPr>
            <a:endParaRPr/>
          </a:p>
        </p:txBody>
      </p:sp>
      <p:sp>
        <p:nvSpPr>
          <p:cNvPr id="180" name="Shape 180"/>
          <p:cNvSpPr/>
          <p:nvPr/>
        </p:nvSpPr>
        <p:spPr>
          <a:xfrm>
            <a:off x="659142" y="546199"/>
            <a:ext cx="8955156" cy="102694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28064" tIns="28064" rIns="28064" bIns="28064">
            <a:spAutoFit/>
          </a:bodyPr>
          <a:lstStyle/>
          <a:p>
            <a:pPr algn="l">
              <a:defRPr sz="4000">
                <a:solidFill>
                  <a:srgbClr val="D8232A"/>
                </a:solidFill>
                <a:latin typeface="Averta"/>
                <a:ea typeface="Averta"/>
                <a:cs typeface="Averta"/>
                <a:sym typeface="Averta"/>
              </a:defRPr>
            </a:pPr>
            <a:r>
              <a:rPr lang="en-GB" dirty="0">
                <a:latin typeface="Averta Regular"/>
                <a:ea typeface="Arial" charset="0"/>
                <a:cs typeface="Averta Regular"/>
              </a:rPr>
              <a:t>Services </a:t>
            </a:r>
            <a:r>
              <a:rPr lang="en-GB" dirty="0" err="1">
                <a:latin typeface="Averta Regular"/>
                <a:ea typeface="Arial" charset="0"/>
                <a:cs typeface="Averta Regular"/>
              </a:rPr>
              <a:t>Numériques</a:t>
            </a:r>
            <a:endParaRPr dirty="0">
              <a:latin typeface="Averta Regular"/>
              <a:ea typeface="Arial" charset="0"/>
              <a:cs typeface="Averta Regular"/>
            </a:endParaRPr>
          </a:p>
          <a:p>
            <a:pPr algn="l">
              <a:lnSpc>
                <a:spcPts val="1989"/>
              </a:lnSpc>
              <a:defRPr sz="4900">
                <a:solidFill>
                  <a:srgbClr val="D8232A"/>
                </a:solidFill>
                <a:latin typeface="Averta"/>
                <a:ea typeface="Averta"/>
                <a:cs typeface="Averta"/>
                <a:sym typeface="Averta"/>
              </a:defRPr>
            </a:pPr>
            <a:r>
              <a:rPr dirty="0">
                <a:latin typeface="Averta Regular"/>
                <a:cs typeface="Averta Regular"/>
              </a:rPr>
              <a:t>_</a:t>
            </a:r>
          </a:p>
        </p:txBody>
      </p:sp>
      <p:sp>
        <p:nvSpPr>
          <p:cNvPr id="5" name="ZoneTexte 4"/>
          <p:cNvSpPr txBox="1"/>
          <p:nvPr/>
        </p:nvSpPr>
        <p:spPr>
          <a:xfrm>
            <a:off x="659142" y="2120369"/>
            <a:ext cx="8955156" cy="210689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7419" tIns="37419" rIns="37419" bIns="37419" numCol="1" spcCol="28064" rtlCol="0" anchor="ctr">
            <a:spAutoFit/>
          </a:bodyPr>
          <a:lstStyle/>
          <a:p>
            <a:pPr algn="l"/>
            <a:r>
              <a:rPr lang="fr-FR" sz="2200" dirty="0">
                <a:solidFill>
                  <a:srgbClr val="D8232A"/>
                </a:solidFill>
                <a:latin typeface="Averta Regular"/>
                <a:cs typeface="Averta Regular"/>
              </a:rPr>
              <a:t>Activer l’adresse mail:</a:t>
            </a:r>
            <a:r>
              <a:rPr lang="fr-FR" sz="2200" dirty="0">
                <a:latin typeface="Averta Regular"/>
                <a:cs typeface="Averta Regular"/>
              </a:rPr>
              <a:t> </a:t>
            </a:r>
            <a:r>
              <a:rPr lang="fr-FR" sz="2200" dirty="0">
                <a:latin typeface="Averta Regular"/>
                <a:cs typeface="Averta Regular"/>
                <a:hlinkClick r:id="rId2"/>
              </a:rPr>
              <a:t>numetu@parisnanterre.fr</a:t>
            </a:r>
            <a:endParaRPr lang="fr-FR" sz="2200" dirty="0">
              <a:latin typeface="Averta Regular"/>
              <a:cs typeface="Averta Regular"/>
            </a:endParaRPr>
          </a:p>
          <a:p>
            <a:pPr marL="336774" indent="-336774" algn="l">
              <a:buFont typeface="Arial"/>
              <a:buChar char="•"/>
            </a:pPr>
            <a:r>
              <a:rPr lang="fr-FR" sz="2200" dirty="0">
                <a:latin typeface="Averta Regular"/>
                <a:cs typeface="Averta Regular"/>
              </a:rPr>
              <a:t>nécessaire pour l’inscription pédagogique (IP) ;</a:t>
            </a:r>
          </a:p>
          <a:p>
            <a:pPr marL="336774" indent="-336774" algn="l">
              <a:buFont typeface="Arial"/>
              <a:buChar char="•"/>
            </a:pPr>
            <a:r>
              <a:rPr lang="fr-FR" sz="2200" dirty="0">
                <a:latin typeface="Averta Regular"/>
                <a:cs typeface="Averta Regular"/>
              </a:rPr>
              <a:t>… pour échanger avec le secrétariat, consulter les notes ;</a:t>
            </a:r>
          </a:p>
          <a:p>
            <a:pPr marL="336774" indent="-336774" algn="l">
              <a:buFont typeface="Arial"/>
              <a:buChar char="•"/>
            </a:pPr>
            <a:r>
              <a:rPr lang="fr-FR" sz="2200" dirty="0">
                <a:latin typeface="Averta Regular"/>
                <a:cs typeface="Averta Regular"/>
              </a:rPr>
              <a:t>… pour accéder aux ordinateurs des salles informatiques ;</a:t>
            </a:r>
          </a:p>
          <a:p>
            <a:pPr marL="336774" indent="-336774" algn="l">
              <a:buFont typeface="Arial"/>
              <a:buChar char="•"/>
            </a:pPr>
            <a:r>
              <a:rPr lang="fr-FR" sz="2200" dirty="0">
                <a:latin typeface="Averta Regular"/>
                <a:cs typeface="Averta Regular"/>
              </a:rPr>
              <a:t>… pour se connecter au </a:t>
            </a:r>
            <a:r>
              <a:rPr lang="fr-FR" sz="2200" dirty="0" err="1">
                <a:latin typeface="Averta Regular"/>
                <a:cs typeface="Averta Regular"/>
              </a:rPr>
              <a:t>WiFi</a:t>
            </a:r>
            <a:r>
              <a:rPr lang="fr-FR" sz="2200" dirty="0">
                <a:latin typeface="Averta Regular"/>
                <a:cs typeface="Averta Regular"/>
              </a:rPr>
              <a:t>: </a:t>
            </a:r>
            <a:r>
              <a:rPr lang="fr-FR" sz="2200" dirty="0" err="1">
                <a:latin typeface="Averta Regular"/>
                <a:cs typeface="Averta Regular"/>
              </a:rPr>
              <a:t>Eduspot</a:t>
            </a:r>
            <a:r>
              <a:rPr lang="fr-FR" sz="2200" dirty="0">
                <a:latin typeface="Averta Regular"/>
                <a:cs typeface="Averta Regular"/>
              </a:rPr>
              <a:t> &amp; </a:t>
            </a:r>
            <a:r>
              <a:rPr lang="fr-FR" sz="2200" dirty="0" err="1">
                <a:latin typeface="Averta Regular"/>
                <a:cs typeface="Averta Regular"/>
                <a:hlinkClick r:id="rId3"/>
              </a:rPr>
              <a:t>Eduroam</a:t>
            </a:r>
            <a:endParaRPr lang="fr-FR" sz="2200" dirty="0">
              <a:latin typeface="Averta Regular"/>
              <a:cs typeface="Averta Regular"/>
            </a:endParaRPr>
          </a:p>
          <a:p>
            <a:pPr marL="336774" indent="-336774" algn="l">
              <a:buFont typeface="Arial"/>
              <a:buChar char="•"/>
            </a:pPr>
            <a:r>
              <a:rPr lang="fr-FR" sz="2200" dirty="0">
                <a:latin typeface="Averta Regular"/>
                <a:cs typeface="Averta Regular"/>
              </a:rPr>
              <a:t>… pour accéder aux ressources pédagogiques en ligne :</a:t>
            </a:r>
          </a:p>
        </p:txBody>
      </p:sp>
      <p:sp>
        <p:nvSpPr>
          <p:cNvPr id="8" name="ZoneTexte 7"/>
          <p:cNvSpPr txBox="1"/>
          <p:nvPr/>
        </p:nvSpPr>
        <p:spPr>
          <a:xfrm>
            <a:off x="611854" y="1573141"/>
            <a:ext cx="8334240" cy="49106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37419" tIns="37419" rIns="37419" bIns="37419" numCol="1" spcCol="28064" rtlCol="0" anchor="ctr">
            <a:spAutoFit/>
          </a:bodyPr>
          <a:lstStyle/>
          <a:p>
            <a:r>
              <a:rPr lang="fr-FR" dirty="0">
                <a:latin typeface="Averta Regular"/>
                <a:cs typeface="Averta Regular"/>
              </a:rPr>
              <a:t>Offre centrale UPN : </a:t>
            </a:r>
            <a:r>
              <a:rPr lang="fr-FR" dirty="0">
                <a:latin typeface="Averta Regular"/>
                <a:cs typeface="Averta Regular"/>
                <a:hlinkClick r:id="rId4"/>
              </a:rPr>
              <a:t>https://</a:t>
            </a:r>
            <a:r>
              <a:rPr lang="fr-FR" dirty="0" err="1">
                <a:latin typeface="Averta Regular"/>
                <a:cs typeface="Averta Regular"/>
                <a:hlinkClick r:id="rId4"/>
              </a:rPr>
              <a:t>portail.parisnanterre.fr</a:t>
            </a:r>
            <a:r>
              <a:rPr lang="fr-FR" dirty="0">
                <a:latin typeface="Averta Regular"/>
                <a:cs typeface="Averta Regular"/>
                <a:hlinkClick r:id="rId4"/>
              </a:rPr>
              <a:t>/</a:t>
            </a:r>
            <a:endParaRPr lang="fr-FR" dirty="0">
              <a:latin typeface="Averta Regular"/>
              <a:cs typeface="Averta Regular"/>
            </a:endParaRPr>
          </a:p>
        </p:txBody>
      </p:sp>
      <p:sp>
        <p:nvSpPr>
          <p:cNvPr id="7" name="ZoneTexte 4">
            <a:extLst>
              <a:ext uri="{FF2B5EF4-FFF2-40B4-BE49-F238E27FC236}">
                <a16:creationId xmlns:a16="http://schemas.microsoft.com/office/drawing/2014/main" id="{467D272A-4532-A142-A5BB-4802D66F181B}"/>
              </a:ext>
            </a:extLst>
          </p:cNvPr>
          <p:cNvSpPr txBox="1"/>
          <p:nvPr/>
        </p:nvSpPr>
        <p:spPr>
          <a:xfrm>
            <a:off x="1064247" y="4283424"/>
            <a:ext cx="8841753" cy="159906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7419" tIns="37419" rIns="37419" bIns="37419" numCol="1" spcCol="28064" rtlCol="0" anchor="ctr">
            <a:spAutoFit/>
          </a:bodyPr>
          <a:lstStyle/>
          <a:p>
            <a:pPr marL="457200" indent="-457200" algn="l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fr-FR" sz="2200" dirty="0" err="1">
                <a:solidFill>
                  <a:schemeClr val="accent5"/>
                </a:solidFill>
                <a:latin typeface="Averta Regular"/>
                <a:cs typeface="Averta Regular"/>
              </a:rPr>
              <a:t>Coursenligne</a:t>
            </a:r>
            <a:r>
              <a:rPr lang="fr-FR" sz="2200" dirty="0">
                <a:latin typeface="Averta Regular"/>
                <a:cs typeface="Averta Regular"/>
              </a:rPr>
              <a:t> : </a:t>
            </a:r>
            <a:r>
              <a:rPr lang="fr-FR" sz="2200" dirty="0" err="1">
                <a:latin typeface="Averta Regular"/>
                <a:cs typeface="Averta Regular"/>
              </a:rPr>
              <a:t>coursenligne.parisnanterre.fr</a:t>
            </a:r>
            <a:endParaRPr lang="fr-FR" sz="2200" dirty="0">
              <a:latin typeface="Averta Regular"/>
              <a:cs typeface="Averta Regular"/>
            </a:endParaRPr>
          </a:p>
          <a:p>
            <a:pPr marL="457200" indent="-457200" algn="l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fr-FR" sz="2200" dirty="0">
                <a:solidFill>
                  <a:schemeClr val="accent5"/>
                </a:solidFill>
                <a:latin typeface="Averta Regular"/>
                <a:cs typeface="Averta Regular"/>
              </a:rPr>
              <a:t>Google G-Suite </a:t>
            </a:r>
            <a:r>
              <a:rPr lang="fr-FR" sz="2200" dirty="0">
                <a:latin typeface="Averta Regular"/>
                <a:cs typeface="Averta Regular"/>
              </a:rPr>
              <a:t>for Education &amp; </a:t>
            </a:r>
            <a:r>
              <a:rPr lang="fr-FR" sz="2200" dirty="0">
                <a:solidFill>
                  <a:srgbClr val="D8232A"/>
                </a:solidFill>
                <a:latin typeface="Averta Regular"/>
                <a:cs typeface="Averta Regular"/>
              </a:rPr>
              <a:t>Drive</a:t>
            </a:r>
            <a:r>
              <a:rPr lang="fr-FR" sz="2200" dirty="0">
                <a:latin typeface="Averta Regular"/>
                <a:cs typeface="Averta Regular"/>
              </a:rPr>
              <a:t> : </a:t>
            </a:r>
            <a:r>
              <a:rPr lang="fr-FR" sz="2200" dirty="0" err="1">
                <a:latin typeface="Averta Regular"/>
                <a:cs typeface="Averta Regular"/>
              </a:rPr>
              <a:t>gsuite.parisnanterre.fr</a:t>
            </a:r>
            <a:endParaRPr lang="fr-FR" sz="2200" dirty="0">
              <a:latin typeface="Averta Regular"/>
              <a:cs typeface="Averta Regular"/>
            </a:endParaRPr>
          </a:p>
          <a:p>
            <a:pPr marL="457200" indent="-457200" algn="l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fr-FR" sz="2200" dirty="0">
                <a:solidFill>
                  <a:schemeClr val="accent5"/>
                </a:solidFill>
                <a:latin typeface="Averta Regular"/>
                <a:cs typeface="Averta Regular"/>
              </a:rPr>
              <a:t>MS Office 365 </a:t>
            </a:r>
            <a:r>
              <a:rPr lang="fr-FR" sz="2200" dirty="0">
                <a:latin typeface="Averta Regular"/>
                <a:cs typeface="Averta Regular"/>
              </a:rPr>
              <a:t>: </a:t>
            </a:r>
            <a:r>
              <a:rPr lang="fr-FR" sz="2200" dirty="0" err="1">
                <a:latin typeface="Averta Regular"/>
                <a:cs typeface="Averta Regular"/>
              </a:rPr>
              <a:t>office.parisnanterre.fr</a:t>
            </a:r>
            <a:r>
              <a:rPr lang="fr-FR" sz="2200" dirty="0">
                <a:latin typeface="Averta Regular"/>
                <a:cs typeface="Averta Regular"/>
              </a:rPr>
              <a:t> &amp; </a:t>
            </a:r>
            <a:r>
              <a:rPr lang="fr-FR" sz="2200" dirty="0">
                <a:solidFill>
                  <a:srgbClr val="D8232A"/>
                </a:solidFill>
                <a:latin typeface="Averta Regular"/>
                <a:cs typeface="Averta Regular"/>
              </a:rPr>
              <a:t>OneDrive &amp; Teams</a:t>
            </a:r>
          </a:p>
        </p:txBody>
      </p:sp>
      <p:sp>
        <p:nvSpPr>
          <p:cNvPr id="9" name="ZoneTexte 7">
            <a:extLst>
              <a:ext uri="{FF2B5EF4-FFF2-40B4-BE49-F238E27FC236}">
                <a16:creationId xmlns:a16="http://schemas.microsoft.com/office/drawing/2014/main" id="{093D0E89-C101-3145-AB41-D6CF58842234}"/>
              </a:ext>
            </a:extLst>
          </p:cNvPr>
          <p:cNvSpPr txBox="1"/>
          <p:nvPr/>
        </p:nvSpPr>
        <p:spPr>
          <a:xfrm>
            <a:off x="438101" y="5959749"/>
            <a:ext cx="9134139" cy="491067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37419" tIns="37419" rIns="37419" bIns="37419" numCol="1" spcCol="28064" rtlCol="0" anchor="ctr">
            <a:spAutoFit/>
          </a:bodyPr>
          <a:lstStyle/>
          <a:p>
            <a:r>
              <a:rPr lang="fr-FR" dirty="0">
                <a:latin typeface="Averta Regular"/>
                <a:cs typeface="Averta Regular"/>
              </a:rPr>
              <a:t>Un ordinateur personnel « scientifique » est recommandé</a:t>
            </a:r>
          </a:p>
        </p:txBody>
      </p:sp>
    </p:spTree>
    <p:extLst>
      <p:ext uri="{BB962C8B-B14F-4D97-AF65-F5344CB8AC3E}">
        <p14:creationId xmlns:p14="http://schemas.microsoft.com/office/powerpoint/2010/main" val="2028814812"/>
      </p:ext>
    </p:extLst>
  </p:cSld>
  <p:clrMapOvr>
    <a:masterClrMapping/>
  </p:clrMapOvr>
  <p:transition spd="med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Shape 177"/>
          <p:cNvSpPr/>
          <p:nvPr/>
        </p:nvSpPr>
        <p:spPr>
          <a:xfrm>
            <a:off x="-8906496" y="-3872"/>
            <a:ext cx="9970743" cy="689875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38" y="21600"/>
                </a:moveTo>
                <a:lnTo>
                  <a:pt x="21600" y="21600"/>
                </a:lnTo>
                <a:lnTo>
                  <a:pt x="3854" y="0"/>
                </a:lnTo>
                <a:lnTo>
                  <a:pt x="0" y="0"/>
                </a:lnTo>
                <a:lnTo>
                  <a:pt x="38" y="21600"/>
                </a:lnTo>
                <a:close/>
              </a:path>
            </a:pathLst>
          </a:custGeom>
          <a:solidFill>
            <a:srgbClr val="D8232A"/>
          </a:solidFill>
          <a:ln w="12700"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</p:spPr>
        <p:txBody>
          <a:bodyPr lIns="37419" tIns="37419" rIns="37419" bIns="37419" anchor="ctr"/>
          <a:lstStyle/>
          <a:p>
            <a:pPr>
              <a:defRPr sz="24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78" name="Shape 178"/>
          <p:cNvSpPr/>
          <p:nvPr/>
        </p:nvSpPr>
        <p:spPr>
          <a:xfrm>
            <a:off x="2104236" y="5151407"/>
            <a:ext cx="10621450" cy="372561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570" y="0"/>
                </a:moveTo>
                <a:lnTo>
                  <a:pt x="70" y="16099"/>
                </a:lnTo>
                <a:lnTo>
                  <a:pt x="0" y="21600"/>
                </a:lnTo>
                <a:lnTo>
                  <a:pt x="21600" y="21600"/>
                </a:lnTo>
                <a:lnTo>
                  <a:pt x="21570" y="0"/>
                </a:lnTo>
                <a:close/>
              </a:path>
            </a:pathLst>
          </a:custGeom>
          <a:solidFill>
            <a:srgbClr val="DCDEE0"/>
          </a:solidFill>
          <a:ln w="12700">
            <a:miter lim="400000"/>
          </a:ln>
        </p:spPr>
        <p:txBody>
          <a:bodyPr lIns="37419" tIns="37419" rIns="37419" bIns="37419" anchor="ctr"/>
          <a:lstStyle/>
          <a:p>
            <a:pPr>
              <a:defRPr sz="2400"/>
            </a:pPr>
            <a:endParaRPr/>
          </a:p>
        </p:txBody>
      </p:sp>
      <p:sp>
        <p:nvSpPr>
          <p:cNvPr id="180" name="Shape 180"/>
          <p:cNvSpPr/>
          <p:nvPr/>
        </p:nvSpPr>
        <p:spPr>
          <a:xfrm>
            <a:off x="659142" y="546199"/>
            <a:ext cx="9014465" cy="102694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28064" tIns="28064" rIns="28064" bIns="28064">
            <a:spAutoFit/>
          </a:bodyPr>
          <a:lstStyle/>
          <a:p>
            <a:pPr algn="l">
              <a:defRPr sz="4000">
                <a:solidFill>
                  <a:srgbClr val="D8232A"/>
                </a:solidFill>
                <a:latin typeface="Averta"/>
                <a:ea typeface="Averta"/>
                <a:cs typeface="Averta"/>
                <a:sym typeface="Averta"/>
              </a:defRPr>
            </a:pPr>
            <a:r>
              <a:rPr lang="en-GB" dirty="0">
                <a:latin typeface="Averta Regular"/>
                <a:ea typeface="Arial" charset="0"/>
                <a:cs typeface="Averta Regular"/>
              </a:rPr>
              <a:t>UPN : Services &amp; Missions</a:t>
            </a:r>
            <a:endParaRPr dirty="0">
              <a:latin typeface="Averta Regular"/>
              <a:ea typeface="Arial" charset="0"/>
              <a:cs typeface="Averta Regular"/>
            </a:endParaRPr>
          </a:p>
          <a:p>
            <a:pPr algn="l">
              <a:lnSpc>
                <a:spcPts val="1989"/>
              </a:lnSpc>
              <a:defRPr sz="4900">
                <a:solidFill>
                  <a:srgbClr val="D8232A"/>
                </a:solidFill>
                <a:latin typeface="Averta"/>
                <a:ea typeface="Averta"/>
                <a:cs typeface="Averta"/>
                <a:sym typeface="Averta"/>
              </a:defRPr>
            </a:pPr>
            <a:r>
              <a:rPr dirty="0">
                <a:latin typeface="Averta Regular"/>
                <a:cs typeface="Averta Regular"/>
              </a:rPr>
              <a:t>_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18C9C64-DF52-CF4D-A14C-012BA2ADDFA5}"/>
              </a:ext>
            </a:extLst>
          </p:cNvPr>
          <p:cNvSpPr/>
          <p:nvPr/>
        </p:nvSpPr>
        <p:spPr>
          <a:xfrm>
            <a:off x="0" y="1567198"/>
            <a:ext cx="9905999" cy="33547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fr-FR" b="1" dirty="0">
                <a:solidFill>
                  <a:srgbClr val="D8232A"/>
                </a:solidFill>
                <a:latin typeface="Averta SemiBold" pitchFamily="2" charset="77"/>
              </a:rPr>
              <a:t>Services centraux :</a:t>
            </a:r>
          </a:p>
          <a:p>
            <a:pPr marL="457200" indent="-457200" algn="l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fr-FR" sz="2400" dirty="0">
                <a:solidFill>
                  <a:schemeClr val="tx1"/>
                </a:solidFill>
                <a:latin typeface="Averta Light" pitchFamily="2" charset="77"/>
                <a:hlinkClick r:id="rId2"/>
              </a:rPr>
              <a:t>SCUIOIP</a:t>
            </a:r>
            <a:r>
              <a:rPr lang="fr-FR" dirty="0">
                <a:solidFill>
                  <a:schemeClr val="tx1"/>
                </a:solidFill>
                <a:latin typeface="Averta Light" pitchFamily="2" charset="77"/>
              </a:rPr>
              <a:t> : </a:t>
            </a:r>
            <a:r>
              <a:rPr lang="fr-FR" sz="2000" dirty="0">
                <a:solidFill>
                  <a:schemeClr val="tx1"/>
                </a:solidFill>
                <a:latin typeface="Averta Light" pitchFamily="2" charset="77"/>
              </a:rPr>
              <a:t>Service Com </a:t>
            </a:r>
            <a:r>
              <a:rPr lang="fr-FR" sz="2000" dirty="0" err="1">
                <a:solidFill>
                  <a:schemeClr val="tx1"/>
                </a:solidFill>
                <a:latin typeface="Averta Light" pitchFamily="2" charset="77"/>
              </a:rPr>
              <a:t>Univ</a:t>
            </a:r>
            <a:r>
              <a:rPr lang="fr-FR" sz="2000" dirty="0">
                <a:solidFill>
                  <a:schemeClr val="tx1"/>
                </a:solidFill>
                <a:latin typeface="Averta Light" pitchFamily="2" charset="77"/>
              </a:rPr>
              <a:t> Information Orientation Insertion </a:t>
            </a:r>
            <a:r>
              <a:rPr lang="fr-FR" sz="2000" dirty="0" err="1">
                <a:solidFill>
                  <a:schemeClr val="tx1"/>
                </a:solidFill>
                <a:latin typeface="Averta Light" pitchFamily="2" charset="77"/>
              </a:rPr>
              <a:t>Professionn</a:t>
            </a:r>
            <a:r>
              <a:rPr lang="fr-FR" sz="2000" dirty="0">
                <a:solidFill>
                  <a:schemeClr val="tx1"/>
                </a:solidFill>
                <a:latin typeface="Averta Light" pitchFamily="2" charset="77"/>
              </a:rPr>
              <a:t>.</a:t>
            </a:r>
          </a:p>
          <a:p>
            <a:pPr lvl="2" indent="0" algn="l">
              <a:spcBef>
                <a:spcPts val="300"/>
              </a:spcBef>
            </a:pPr>
            <a:r>
              <a:rPr lang="fr-FR" sz="2000" dirty="0">
                <a:solidFill>
                  <a:schemeClr val="tx1"/>
                </a:solidFill>
                <a:latin typeface="Averta Light" pitchFamily="2" charset="77"/>
              </a:rPr>
              <a:t>	</a:t>
            </a:r>
            <a:r>
              <a:rPr lang="fr-FR" sz="2000" dirty="0">
                <a:solidFill>
                  <a:schemeClr val="tx1"/>
                </a:solidFill>
                <a:latin typeface="Averta Light" pitchFamily="2" charset="77"/>
                <a:sym typeface="Wingdings" pitchFamily="2" charset="2"/>
              </a:rPr>
              <a:t> </a:t>
            </a:r>
            <a:r>
              <a:rPr lang="fr-FR" sz="2000" dirty="0">
                <a:solidFill>
                  <a:schemeClr val="tx1"/>
                </a:solidFill>
                <a:latin typeface="Averta Light" pitchFamily="2" charset="77"/>
              </a:rPr>
              <a:t>accompagnement, aide à l’insertion professionnelle (stages…)</a:t>
            </a:r>
          </a:p>
          <a:p>
            <a:pPr marL="457200" lvl="0" indent="-457200" algn="l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fr-FR" sz="2400" dirty="0">
                <a:latin typeface="Averta Light" pitchFamily="2" charset="77"/>
                <a:hlinkClick r:id="rId3"/>
              </a:rPr>
              <a:t>SUMP</a:t>
            </a:r>
            <a:r>
              <a:rPr lang="fr-FR" dirty="0">
                <a:latin typeface="Averta Light" pitchFamily="2" charset="77"/>
              </a:rPr>
              <a:t> : </a:t>
            </a:r>
            <a:r>
              <a:rPr lang="fr-FR" sz="2000" dirty="0">
                <a:latin typeface="Averta Light" pitchFamily="2" charset="77"/>
              </a:rPr>
              <a:t>Service </a:t>
            </a:r>
            <a:r>
              <a:rPr lang="fr-FR" sz="2000" dirty="0" err="1">
                <a:latin typeface="Averta Light" pitchFamily="2" charset="77"/>
              </a:rPr>
              <a:t>Univ</a:t>
            </a:r>
            <a:r>
              <a:rPr lang="fr-FR" sz="2000" dirty="0">
                <a:latin typeface="Averta Light" pitchFamily="2" charset="77"/>
              </a:rPr>
              <a:t> Médecine Préventive</a:t>
            </a:r>
          </a:p>
          <a:p>
            <a:pPr marL="457200" indent="-457200" algn="l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fr-FR" sz="2400" dirty="0">
                <a:solidFill>
                  <a:schemeClr val="tx1"/>
                </a:solidFill>
                <a:latin typeface="Averta Light" pitchFamily="2" charset="77"/>
                <a:hlinkClick r:id="rId4"/>
              </a:rPr>
              <a:t>SAS</a:t>
            </a:r>
            <a:r>
              <a:rPr lang="fr-FR" dirty="0">
                <a:solidFill>
                  <a:schemeClr val="tx1"/>
                </a:solidFill>
                <a:latin typeface="Averta Light" pitchFamily="2" charset="77"/>
              </a:rPr>
              <a:t> : </a:t>
            </a:r>
            <a:r>
              <a:rPr lang="fr-FR" sz="2000" dirty="0">
                <a:solidFill>
                  <a:schemeClr val="tx1"/>
                </a:solidFill>
                <a:latin typeface="Averta Light" pitchFamily="2" charset="77"/>
              </a:rPr>
              <a:t>Service Action Sociale</a:t>
            </a:r>
            <a:endParaRPr lang="fr-FR" dirty="0">
              <a:solidFill>
                <a:schemeClr val="tx1"/>
              </a:solidFill>
              <a:latin typeface="Averta Light" pitchFamily="2" charset="77"/>
            </a:endParaRPr>
          </a:p>
          <a:p>
            <a:pPr marL="457200" indent="-457200" algn="l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fr-FR" sz="2400" dirty="0">
                <a:solidFill>
                  <a:schemeClr val="tx1"/>
                </a:solidFill>
                <a:latin typeface="Averta Light" pitchFamily="2" charset="77"/>
                <a:hlinkClick r:id="rId5"/>
              </a:rPr>
              <a:t>SUAPS</a:t>
            </a:r>
            <a:r>
              <a:rPr lang="fr-FR" dirty="0">
                <a:solidFill>
                  <a:schemeClr val="tx1"/>
                </a:solidFill>
                <a:latin typeface="Averta Light" pitchFamily="2" charset="77"/>
              </a:rPr>
              <a:t> : </a:t>
            </a:r>
            <a:r>
              <a:rPr lang="fr-FR" sz="2000" dirty="0">
                <a:solidFill>
                  <a:schemeClr val="tx1"/>
                </a:solidFill>
                <a:latin typeface="Averta Light" pitchFamily="2" charset="77"/>
              </a:rPr>
              <a:t>Service </a:t>
            </a:r>
            <a:r>
              <a:rPr lang="fr-FR" sz="2000" dirty="0" err="1">
                <a:solidFill>
                  <a:schemeClr val="tx1"/>
                </a:solidFill>
                <a:latin typeface="Averta Light" pitchFamily="2" charset="77"/>
              </a:rPr>
              <a:t>Univ</a:t>
            </a:r>
            <a:r>
              <a:rPr lang="fr-FR" sz="2000" dirty="0">
                <a:solidFill>
                  <a:schemeClr val="tx1"/>
                </a:solidFill>
                <a:latin typeface="Averta Light" pitchFamily="2" charset="77"/>
              </a:rPr>
              <a:t> Activités Physiques &amp; Sportives</a:t>
            </a:r>
          </a:p>
          <a:p>
            <a:pPr marL="457200" lvl="0" indent="-457200" algn="l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fr-FR" sz="2400" dirty="0">
                <a:latin typeface="Averta Light" pitchFamily="2" charset="77"/>
                <a:hlinkClick r:id="rId6"/>
              </a:rPr>
              <a:t>ACA</a:t>
            </a:r>
            <a:r>
              <a:rPr lang="fr-FR" sz="2400" baseline="30000" dirty="0">
                <a:latin typeface="Averta Light" pitchFamily="2" charset="77"/>
                <a:hlinkClick r:id="rId6"/>
              </a:rPr>
              <a:t>2</a:t>
            </a:r>
            <a:r>
              <a:rPr lang="fr-FR" dirty="0">
                <a:latin typeface="Averta Light" pitchFamily="2" charset="77"/>
              </a:rPr>
              <a:t> : </a:t>
            </a:r>
            <a:r>
              <a:rPr lang="fr-FR" sz="2000" dirty="0">
                <a:latin typeface="Averta Light" pitchFamily="2" charset="77"/>
              </a:rPr>
              <a:t>Action Culturelle Artistique / Animation &amp; Associations</a:t>
            </a:r>
            <a:endParaRPr lang="fr-FR" dirty="0">
              <a:latin typeface="Averta Light" pitchFamily="2" charset="77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801096C3-F79F-984E-A172-B5918BBCA0F6}"/>
              </a:ext>
            </a:extLst>
          </p:cNvPr>
          <p:cNvSpPr/>
          <p:nvPr/>
        </p:nvSpPr>
        <p:spPr>
          <a:xfrm>
            <a:off x="1" y="4967296"/>
            <a:ext cx="9905999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fr-FR" b="1" dirty="0">
                <a:solidFill>
                  <a:srgbClr val="D8232A"/>
                </a:solidFill>
                <a:latin typeface="Averta SemiBold" pitchFamily="2" charset="77"/>
              </a:rPr>
              <a:t>Missions spécifiques :</a:t>
            </a:r>
          </a:p>
          <a:p>
            <a:pPr marL="457200" indent="-457200" algn="l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fr-FR" sz="2400" dirty="0">
                <a:solidFill>
                  <a:schemeClr val="tx1"/>
                </a:solidFill>
                <a:latin typeface="Averta Light" pitchFamily="2" charset="77"/>
                <a:hlinkClick r:id="rId7"/>
              </a:rPr>
              <a:t>Précarité &amp; Santé Etudiante</a:t>
            </a:r>
            <a:endParaRPr lang="fr-FR" sz="2400" dirty="0">
              <a:solidFill>
                <a:schemeClr val="tx1"/>
              </a:solidFill>
              <a:latin typeface="Averta Light" pitchFamily="2" charset="77"/>
            </a:endParaRPr>
          </a:p>
          <a:p>
            <a:pPr marL="457200" indent="-457200" algn="l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fr-FR" sz="2400" dirty="0">
                <a:solidFill>
                  <a:schemeClr val="tx1"/>
                </a:solidFill>
                <a:latin typeface="Averta Light" pitchFamily="2" charset="77"/>
                <a:hlinkClick r:id="rId8"/>
              </a:rPr>
              <a:t>Egalité Femme-Homme &amp; Non-Discrimination</a:t>
            </a:r>
            <a:endParaRPr lang="fr-FR" sz="2400" dirty="0">
              <a:solidFill>
                <a:schemeClr val="tx1"/>
              </a:solidFill>
              <a:latin typeface="Averta Light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2213689086"/>
      </p:ext>
    </p:extLst>
  </p:cSld>
  <p:clrMapOvr>
    <a:masterClrMapping/>
  </p:clrMapOvr>
  <p:transition spd="med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Shape 177"/>
          <p:cNvSpPr/>
          <p:nvPr/>
        </p:nvSpPr>
        <p:spPr>
          <a:xfrm>
            <a:off x="-8906496" y="-3872"/>
            <a:ext cx="9970743" cy="689875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38" y="21600"/>
                </a:moveTo>
                <a:lnTo>
                  <a:pt x="21600" y="21600"/>
                </a:lnTo>
                <a:lnTo>
                  <a:pt x="3854" y="0"/>
                </a:lnTo>
                <a:lnTo>
                  <a:pt x="0" y="0"/>
                </a:lnTo>
                <a:lnTo>
                  <a:pt x="38" y="21600"/>
                </a:lnTo>
                <a:close/>
              </a:path>
            </a:pathLst>
          </a:custGeom>
          <a:solidFill>
            <a:srgbClr val="D8232A"/>
          </a:solidFill>
          <a:ln w="12700"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</p:spPr>
        <p:txBody>
          <a:bodyPr lIns="37419" tIns="37419" rIns="37419" bIns="37419" anchor="ctr"/>
          <a:lstStyle/>
          <a:p>
            <a:pPr>
              <a:defRPr sz="24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78" name="Shape 178"/>
          <p:cNvSpPr/>
          <p:nvPr/>
        </p:nvSpPr>
        <p:spPr>
          <a:xfrm>
            <a:off x="2104236" y="5151407"/>
            <a:ext cx="10621450" cy="372561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570" y="0"/>
                </a:moveTo>
                <a:lnTo>
                  <a:pt x="70" y="16099"/>
                </a:lnTo>
                <a:lnTo>
                  <a:pt x="0" y="21600"/>
                </a:lnTo>
                <a:lnTo>
                  <a:pt x="21600" y="21600"/>
                </a:lnTo>
                <a:lnTo>
                  <a:pt x="21570" y="0"/>
                </a:lnTo>
                <a:close/>
              </a:path>
            </a:pathLst>
          </a:custGeom>
          <a:solidFill>
            <a:srgbClr val="DCDEE0"/>
          </a:solidFill>
          <a:ln w="12700">
            <a:miter lim="400000"/>
          </a:ln>
        </p:spPr>
        <p:txBody>
          <a:bodyPr lIns="37419" tIns="37419" rIns="37419" bIns="37419" anchor="ctr"/>
          <a:lstStyle/>
          <a:p>
            <a:pPr>
              <a:defRPr sz="2400"/>
            </a:pPr>
            <a:endParaRPr/>
          </a:p>
        </p:txBody>
      </p:sp>
      <p:sp>
        <p:nvSpPr>
          <p:cNvPr id="180" name="Shape 180"/>
          <p:cNvSpPr/>
          <p:nvPr/>
        </p:nvSpPr>
        <p:spPr>
          <a:xfrm>
            <a:off x="659142" y="546199"/>
            <a:ext cx="9014465" cy="102694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28064" tIns="28064" rIns="28064" bIns="28064">
            <a:spAutoFit/>
          </a:bodyPr>
          <a:lstStyle/>
          <a:p>
            <a:pPr algn="l">
              <a:defRPr sz="4000">
                <a:solidFill>
                  <a:srgbClr val="D8232A"/>
                </a:solidFill>
                <a:latin typeface="Averta"/>
                <a:ea typeface="Averta"/>
                <a:cs typeface="Averta"/>
                <a:sym typeface="Averta"/>
              </a:defRPr>
            </a:pPr>
            <a:r>
              <a:rPr lang="en-GB" dirty="0" err="1">
                <a:latin typeface="Averta Regular"/>
                <a:ea typeface="Arial" charset="0"/>
                <a:cs typeface="Averta Regular"/>
              </a:rPr>
              <a:t>Etudiants</a:t>
            </a:r>
            <a:r>
              <a:rPr lang="en-GB" dirty="0">
                <a:latin typeface="Averta Regular"/>
                <a:ea typeface="Arial" charset="0"/>
                <a:cs typeface="Averta Regular"/>
              </a:rPr>
              <a:t> </a:t>
            </a:r>
            <a:r>
              <a:rPr lang="en-GB" dirty="0" err="1">
                <a:latin typeface="Averta Regular"/>
                <a:ea typeface="Arial" charset="0"/>
                <a:cs typeface="Averta Regular"/>
              </a:rPr>
              <a:t>en</a:t>
            </a:r>
            <a:r>
              <a:rPr lang="en-GB" dirty="0">
                <a:latin typeface="Averta Regular"/>
                <a:ea typeface="Arial" charset="0"/>
                <a:cs typeface="Averta Regular"/>
              </a:rPr>
              <a:t> situation de handicap</a:t>
            </a:r>
            <a:endParaRPr dirty="0">
              <a:latin typeface="Averta Regular"/>
              <a:ea typeface="Arial" charset="0"/>
              <a:cs typeface="Averta Regular"/>
            </a:endParaRPr>
          </a:p>
          <a:p>
            <a:pPr algn="l">
              <a:lnSpc>
                <a:spcPts val="1989"/>
              </a:lnSpc>
              <a:defRPr sz="4900">
                <a:solidFill>
                  <a:srgbClr val="D8232A"/>
                </a:solidFill>
                <a:latin typeface="Averta"/>
                <a:ea typeface="Averta"/>
                <a:cs typeface="Averta"/>
                <a:sym typeface="Averta"/>
              </a:defRPr>
            </a:pPr>
            <a:r>
              <a:rPr dirty="0">
                <a:latin typeface="Averta Regular"/>
                <a:cs typeface="Averta Regular"/>
              </a:rPr>
              <a:t>_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18C9C64-DF52-CF4D-A14C-012BA2ADDFA5}"/>
              </a:ext>
            </a:extLst>
          </p:cNvPr>
          <p:cNvSpPr/>
          <p:nvPr/>
        </p:nvSpPr>
        <p:spPr>
          <a:xfrm>
            <a:off x="520597" y="5676618"/>
            <a:ext cx="838787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fr-FR" sz="2400" dirty="0">
                <a:solidFill>
                  <a:schemeClr val="tx1"/>
                </a:solidFill>
                <a:latin typeface="Averta Light" pitchFamily="2" charset="77"/>
              </a:rPr>
              <a:t>Toute l’information est disponible sur le site dédié:</a:t>
            </a:r>
            <a:endParaRPr lang="fr-FR" sz="2400" dirty="0">
              <a:solidFill>
                <a:schemeClr val="tx1"/>
              </a:solidFill>
              <a:latin typeface="Averta Light" pitchFamily="2" charset="77"/>
              <a:hlinkClick r:id="rId2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pPr algn="l"/>
            <a:r>
              <a:rPr lang="fr-FR" sz="2400" dirty="0">
                <a:solidFill>
                  <a:srgbClr val="0432FF"/>
                </a:solidFill>
                <a:latin typeface="Averta Light" pitchFamily="2" charset="77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https://api.parisnanterre.fr/accueil-sha</a:t>
            </a:r>
            <a:endParaRPr lang="fr-FR" sz="2400" dirty="0">
              <a:solidFill>
                <a:srgbClr val="0432FF"/>
              </a:solidFill>
              <a:latin typeface="Averta Light" pitchFamily="2" charset="77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801096C3-F79F-984E-A172-B5918BBCA0F6}"/>
              </a:ext>
            </a:extLst>
          </p:cNvPr>
          <p:cNvSpPr/>
          <p:nvPr/>
        </p:nvSpPr>
        <p:spPr>
          <a:xfrm>
            <a:off x="227324" y="1573141"/>
            <a:ext cx="9678676" cy="37162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lnSpc>
                <a:spcPct val="150000"/>
              </a:lnSpc>
            </a:pPr>
            <a:r>
              <a:rPr lang="fr-FR" sz="2200" dirty="0">
                <a:solidFill>
                  <a:schemeClr val="tx1"/>
                </a:solidFill>
                <a:latin typeface="Averta Light" pitchFamily="2" charset="77"/>
              </a:rPr>
              <a:t>Prise en charge spécifique, p.ex. aménagement examens (tiers-temps </a:t>
            </a:r>
            <a:r>
              <a:rPr lang="fr-FR" sz="2200" dirty="0" err="1">
                <a:solidFill>
                  <a:schemeClr val="tx1"/>
                </a:solidFill>
                <a:latin typeface="Averta Light" pitchFamily="2" charset="77"/>
              </a:rPr>
              <a:t>etc</a:t>
            </a:r>
            <a:r>
              <a:rPr lang="fr-FR" sz="2200" dirty="0">
                <a:solidFill>
                  <a:schemeClr val="tx1"/>
                </a:solidFill>
                <a:latin typeface="Averta Light" pitchFamily="2" charset="77"/>
              </a:rPr>
              <a:t>).</a:t>
            </a:r>
          </a:p>
          <a:p>
            <a:pPr algn="l">
              <a:lnSpc>
                <a:spcPct val="150000"/>
              </a:lnSpc>
              <a:spcBef>
                <a:spcPts val="600"/>
              </a:spcBef>
            </a:pPr>
            <a:r>
              <a:rPr lang="fr-FR" sz="2400" b="1" dirty="0">
                <a:solidFill>
                  <a:srgbClr val="C00000"/>
                </a:solidFill>
                <a:latin typeface="Averta SemiBold" pitchFamily="2" charset="77"/>
              </a:rPr>
              <a:t>Procédure :</a:t>
            </a:r>
          </a:p>
          <a:p>
            <a:pPr marL="457200" indent="-45720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r-FR" sz="2200" dirty="0">
                <a:solidFill>
                  <a:schemeClr val="tx1"/>
                </a:solidFill>
                <a:latin typeface="Averta Light" pitchFamily="2" charset="77"/>
              </a:rPr>
              <a:t>Contactez le secrétariat le plus tôt possible (en septembre)</a:t>
            </a:r>
          </a:p>
          <a:p>
            <a:pPr marL="457200" indent="-45720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r-FR" sz="2200" dirty="0">
                <a:solidFill>
                  <a:schemeClr val="tx1"/>
                </a:solidFill>
                <a:latin typeface="Averta Light" pitchFamily="2" charset="77"/>
              </a:rPr>
              <a:t>Rencontrez votre médecin pour obtenir les documents nécessaires</a:t>
            </a:r>
          </a:p>
          <a:p>
            <a:pPr marL="457200" indent="-45720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r-FR" sz="2200" dirty="0">
                <a:solidFill>
                  <a:schemeClr val="tx1"/>
                </a:solidFill>
                <a:latin typeface="Averta Light" pitchFamily="2" charset="77"/>
              </a:rPr>
              <a:t>Vous serez convoqué pour un RDV médical du SUMP</a:t>
            </a:r>
          </a:p>
          <a:p>
            <a:pPr marL="457200" indent="-45720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r-FR" sz="2200" dirty="0">
                <a:solidFill>
                  <a:schemeClr val="tx1"/>
                </a:solidFill>
                <a:latin typeface="Averta Light" pitchFamily="2" charset="77"/>
              </a:rPr>
              <a:t>Dossier étudié en Commission Handicap et aménagements proposés</a:t>
            </a:r>
          </a:p>
          <a:p>
            <a:pPr algn="l">
              <a:lnSpc>
                <a:spcPct val="150000"/>
              </a:lnSpc>
            </a:pPr>
            <a:r>
              <a:rPr lang="fr-FR" sz="2200" b="1" dirty="0">
                <a:solidFill>
                  <a:srgbClr val="C00000"/>
                </a:solidFill>
                <a:latin typeface="Averta SemiBold" pitchFamily="2" charset="77"/>
              </a:rPr>
              <a:t>Aucune demande tardive ne pourra être considérée</a:t>
            </a:r>
          </a:p>
        </p:txBody>
      </p:sp>
    </p:spTree>
    <p:extLst>
      <p:ext uri="{BB962C8B-B14F-4D97-AF65-F5344CB8AC3E}">
        <p14:creationId xmlns:p14="http://schemas.microsoft.com/office/powerpoint/2010/main" val="2958823425"/>
      </p:ext>
    </p:extLst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Shape 164"/>
          <p:cNvSpPr/>
          <p:nvPr/>
        </p:nvSpPr>
        <p:spPr>
          <a:xfrm>
            <a:off x="-8906496" y="-3872"/>
            <a:ext cx="9970743" cy="689875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38" y="21600"/>
                </a:moveTo>
                <a:lnTo>
                  <a:pt x="21600" y="21600"/>
                </a:lnTo>
                <a:lnTo>
                  <a:pt x="3854" y="0"/>
                </a:lnTo>
                <a:lnTo>
                  <a:pt x="0" y="0"/>
                </a:lnTo>
                <a:lnTo>
                  <a:pt x="38" y="21600"/>
                </a:lnTo>
                <a:close/>
              </a:path>
            </a:pathLst>
          </a:custGeom>
          <a:solidFill>
            <a:srgbClr val="D8232A"/>
          </a:solidFill>
          <a:ln w="12700">
            <a:miter lim="400000"/>
          </a:ln>
          <a:effectLst/>
        </p:spPr>
        <p:txBody>
          <a:bodyPr lIns="37419" tIns="37419" rIns="37419" bIns="37419" anchor="ctr"/>
          <a:lstStyle/>
          <a:p>
            <a:pPr>
              <a:defRPr sz="24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65" name="Shape 165"/>
          <p:cNvSpPr/>
          <p:nvPr/>
        </p:nvSpPr>
        <p:spPr>
          <a:xfrm>
            <a:off x="2104236" y="5151407"/>
            <a:ext cx="10621450" cy="372561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570" y="0"/>
                </a:moveTo>
                <a:lnTo>
                  <a:pt x="70" y="16099"/>
                </a:lnTo>
                <a:lnTo>
                  <a:pt x="0" y="21600"/>
                </a:lnTo>
                <a:lnTo>
                  <a:pt x="21600" y="21600"/>
                </a:lnTo>
                <a:lnTo>
                  <a:pt x="21570" y="0"/>
                </a:lnTo>
                <a:close/>
              </a:path>
            </a:pathLst>
          </a:custGeom>
          <a:solidFill>
            <a:srgbClr val="DCDEE0"/>
          </a:solidFill>
          <a:ln w="12700">
            <a:miter lim="400000"/>
          </a:ln>
          <a:effectLst/>
        </p:spPr>
        <p:txBody>
          <a:bodyPr lIns="37419" tIns="37419" rIns="37419" bIns="37419" anchor="ctr"/>
          <a:lstStyle/>
          <a:p>
            <a:pPr>
              <a:defRPr sz="2400"/>
            </a:pPr>
            <a:endParaRPr/>
          </a:p>
        </p:txBody>
      </p:sp>
      <p:pic>
        <p:nvPicPr>
          <p:cNvPr id="166" name="pasted-image.pd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85627" y="6012380"/>
            <a:ext cx="1485751" cy="292257"/>
          </a:xfrm>
          <a:prstGeom prst="rect">
            <a:avLst/>
          </a:prstGeom>
          <a:ln w="12700">
            <a:miter lim="400000"/>
          </a:ln>
        </p:spPr>
      </p:pic>
      <p:sp>
        <p:nvSpPr>
          <p:cNvPr id="167" name="Shape 167"/>
          <p:cNvSpPr/>
          <p:nvPr/>
        </p:nvSpPr>
        <p:spPr>
          <a:xfrm>
            <a:off x="659142" y="546199"/>
            <a:ext cx="9246858" cy="99719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28064" tIns="28064" rIns="28064" bIns="28064">
            <a:spAutoFit/>
          </a:bodyPr>
          <a:lstStyle/>
          <a:p>
            <a:pPr algn="l">
              <a:defRPr sz="4000">
                <a:solidFill>
                  <a:srgbClr val="D8232A"/>
                </a:solidFill>
                <a:latin typeface="Averta"/>
                <a:ea typeface="Averta"/>
                <a:cs typeface="Averta"/>
                <a:sym typeface="Averta"/>
              </a:defRPr>
            </a:pPr>
            <a:r>
              <a:rPr lang="en-GB" sz="4000" dirty="0">
                <a:latin typeface="Averta Regular"/>
                <a:ea typeface="Arial" charset="0"/>
                <a:cs typeface="Averta Regular"/>
              </a:rPr>
              <a:t>M1 </a:t>
            </a:r>
            <a:r>
              <a:rPr lang="en-GB" sz="4000" dirty="0" err="1">
                <a:latin typeface="Averta Regular"/>
                <a:ea typeface="Arial" charset="0"/>
                <a:cs typeface="Averta Regular"/>
              </a:rPr>
              <a:t>Génie</a:t>
            </a:r>
            <a:r>
              <a:rPr lang="en-GB" sz="4000" dirty="0">
                <a:latin typeface="Averta Regular"/>
                <a:ea typeface="Arial" charset="0"/>
                <a:cs typeface="Averta Regular"/>
              </a:rPr>
              <a:t> </a:t>
            </a:r>
            <a:r>
              <a:rPr lang="en-GB" sz="4000" dirty="0" err="1">
                <a:latin typeface="Averta Regular"/>
                <a:ea typeface="Arial" charset="0"/>
                <a:cs typeface="Averta Regular"/>
              </a:rPr>
              <a:t>Industriel</a:t>
            </a:r>
            <a:r>
              <a:rPr lang="en-GB" sz="4000" dirty="0">
                <a:latin typeface="Averta Regular"/>
                <a:ea typeface="Arial" charset="0"/>
                <a:cs typeface="Averta Regular"/>
              </a:rPr>
              <a:t> 2024-25</a:t>
            </a:r>
            <a:endParaRPr sz="4000" dirty="0">
              <a:latin typeface="Averta Regular"/>
              <a:ea typeface="Arial" charset="0"/>
              <a:cs typeface="Averta Regular"/>
            </a:endParaRPr>
          </a:p>
          <a:p>
            <a:pPr algn="l">
              <a:lnSpc>
                <a:spcPts val="1989"/>
              </a:lnSpc>
              <a:defRPr sz="4900">
                <a:solidFill>
                  <a:srgbClr val="D8232A"/>
                </a:solidFill>
                <a:latin typeface="Averta"/>
                <a:ea typeface="Averta"/>
                <a:cs typeface="Averta"/>
                <a:sym typeface="Averta"/>
              </a:defRPr>
            </a:pPr>
            <a:r>
              <a:rPr sz="4000" dirty="0">
                <a:latin typeface="Averta Regular"/>
                <a:cs typeface="Averta Regular"/>
              </a:rPr>
              <a:t>_</a:t>
            </a:r>
          </a:p>
        </p:txBody>
      </p:sp>
      <p:sp>
        <p:nvSpPr>
          <p:cNvPr id="171" name="Shape 171"/>
          <p:cNvSpPr/>
          <p:nvPr/>
        </p:nvSpPr>
        <p:spPr>
          <a:xfrm>
            <a:off x="1088170" y="1852404"/>
            <a:ext cx="6902337" cy="385096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37419" tIns="37419" rIns="37419" bIns="37419">
            <a:spAutoFit/>
          </a:bodyPr>
          <a:lstStyle/>
          <a:p>
            <a:pPr algn="l">
              <a:spcAft>
                <a:spcPts val="1326"/>
              </a:spcAft>
              <a:buSzPct val="151000"/>
              <a:defRPr sz="1900">
                <a:solidFill>
                  <a:srgbClr val="53585F"/>
                </a:solidFill>
                <a:latin typeface="Averta"/>
                <a:ea typeface="Averta"/>
                <a:cs typeface="Averta"/>
                <a:sym typeface="Averta"/>
              </a:defRPr>
            </a:pPr>
            <a:r>
              <a:rPr lang="en-GB" sz="2400" dirty="0">
                <a:solidFill>
                  <a:schemeClr val="tx2"/>
                </a:solidFill>
                <a:latin typeface="Averta Semibold"/>
                <a:ea typeface="Arial" charset="0"/>
                <a:cs typeface="Averta Semibold"/>
              </a:rPr>
              <a:t>Planning</a:t>
            </a:r>
            <a:endParaRPr sz="2400" dirty="0">
              <a:solidFill>
                <a:schemeClr val="tx2"/>
              </a:solidFill>
              <a:latin typeface="Averta Semibold"/>
              <a:ea typeface="Arial" charset="0"/>
              <a:cs typeface="Averta Semibold"/>
            </a:endParaRPr>
          </a:p>
          <a:p>
            <a:pPr marL="245564" indent="-245564" algn="l">
              <a:lnSpc>
                <a:spcPct val="150000"/>
              </a:lnSpc>
              <a:buSzPct val="151000"/>
              <a:buChar char="•"/>
              <a:defRPr sz="1900">
                <a:solidFill>
                  <a:srgbClr val="D8232A"/>
                </a:solidFill>
                <a:latin typeface="Averta"/>
                <a:ea typeface="Averta"/>
                <a:cs typeface="Averta"/>
                <a:sym typeface="Averta"/>
              </a:defRPr>
            </a:pPr>
            <a:r>
              <a:rPr lang="en-GB" sz="2200" b="1" dirty="0">
                <a:solidFill>
                  <a:srgbClr val="D8232A"/>
                </a:solidFill>
                <a:latin typeface="Averta Regular"/>
                <a:ea typeface="Arial" charset="0"/>
                <a:cs typeface="Averta Regular"/>
              </a:rPr>
              <a:t>13h00-13h30</a:t>
            </a:r>
            <a:r>
              <a:rPr lang="en-GB" sz="2200" dirty="0">
                <a:solidFill>
                  <a:srgbClr val="D8232A"/>
                </a:solidFill>
                <a:latin typeface="Averta Regular"/>
                <a:ea typeface="Arial" charset="0"/>
                <a:cs typeface="Averta Regular"/>
              </a:rPr>
              <a:t> : </a:t>
            </a:r>
            <a:r>
              <a:rPr lang="en-GB" sz="2200" dirty="0" err="1">
                <a:solidFill>
                  <a:srgbClr val="D8232A"/>
                </a:solidFill>
                <a:latin typeface="Averta Regular"/>
                <a:ea typeface="Arial" charset="0"/>
                <a:cs typeface="Averta Regular"/>
              </a:rPr>
              <a:t>Présentation</a:t>
            </a:r>
            <a:r>
              <a:rPr lang="en-GB" sz="2200" dirty="0">
                <a:solidFill>
                  <a:srgbClr val="D8232A"/>
                </a:solidFill>
                <a:latin typeface="Averta Regular"/>
                <a:ea typeface="Arial" charset="0"/>
                <a:cs typeface="Averta Regular"/>
              </a:rPr>
              <a:t> M1 </a:t>
            </a:r>
            <a:r>
              <a:rPr lang="en-GB" sz="2200" dirty="0" err="1">
                <a:solidFill>
                  <a:srgbClr val="D8232A"/>
                </a:solidFill>
                <a:latin typeface="Averta Regular"/>
                <a:ea typeface="Arial" charset="0"/>
                <a:cs typeface="Averta Regular"/>
              </a:rPr>
              <a:t>Génie</a:t>
            </a:r>
            <a:r>
              <a:rPr lang="en-GB" sz="2200" dirty="0">
                <a:solidFill>
                  <a:srgbClr val="D8232A"/>
                </a:solidFill>
                <a:latin typeface="Averta Regular"/>
                <a:ea typeface="Arial" charset="0"/>
                <a:cs typeface="Averta Regular"/>
              </a:rPr>
              <a:t> </a:t>
            </a:r>
            <a:r>
              <a:rPr lang="en-GB" sz="2200" dirty="0" err="1">
                <a:solidFill>
                  <a:srgbClr val="D8232A"/>
                </a:solidFill>
                <a:latin typeface="Averta Regular"/>
                <a:ea typeface="Arial" charset="0"/>
                <a:cs typeface="Averta Regular"/>
              </a:rPr>
              <a:t>Industriel</a:t>
            </a:r>
            <a:endParaRPr lang="en-GB" sz="2200" dirty="0">
              <a:solidFill>
                <a:srgbClr val="D8232A"/>
              </a:solidFill>
              <a:latin typeface="Averta Regular"/>
              <a:ea typeface="Arial" charset="0"/>
              <a:cs typeface="Averta Regular"/>
            </a:endParaRPr>
          </a:p>
          <a:p>
            <a:pPr marL="954000" lvl="6" indent="-342900" algn="l">
              <a:spcAft>
                <a:spcPts val="300"/>
              </a:spcAft>
              <a:buSzPct val="80000"/>
              <a:buFont typeface="Courier New" panose="02070309020205020404" pitchFamily="49" charset="0"/>
              <a:buChar char="o"/>
              <a:defRPr sz="1900">
                <a:solidFill>
                  <a:srgbClr val="D8232A"/>
                </a:solidFill>
                <a:latin typeface="Averta"/>
                <a:ea typeface="Averta"/>
                <a:cs typeface="Averta"/>
                <a:sym typeface="Averta"/>
              </a:defRPr>
            </a:pPr>
            <a:r>
              <a:rPr lang="en-GB" sz="2200" dirty="0" err="1">
                <a:solidFill>
                  <a:schemeClr val="tx1"/>
                </a:solidFill>
                <a:latin typeface="Averta Regular"/>
                <a:ea typeface="Arial" charset="0"/>
                <a:cs typeface="Averta Regular"/>
              </a:rPr>
              <a:t>L’établissement</a:t>
            </a:r>
            <a:endParaRPr lang="en-GB" sz="2200" dirty="0">
              <a:solidFill>
                <a:schemeClr val="tx1"/>
              </a:solidFill>
              <a:latin typeface="Averta Regular"/>
              <a:ea typeface="Arial" charset="0"/>
              <a:cs typeface="Averta Regular"/>
            </a:endParaRPr>
          </a:p>
          <a:p>
            <a:pPr marL="954000" lvl="6" indent="-342900" algn="l">
              <a:spcAft>
                <a:spcPts val="300"/>
              </a:spcAft>
              <a:buSzPct val="80000"/>
              <a:buFont typeface="Courier New" panose="02070309020205020404" pitchFamily="49" charset="0"/>
              <a:buChar char="o"/>
              <a:defRPr sz="1900">
                <a:solidFill>
                  <a:srgbClr val="D8232A"/>
                </a:solidFill>
                <a:latin typeface="Averta"/>
                <a:ea typeface="Averta"/>
                <a:cs typeface="Averta"/>
                <a:sym typeface="Averta"/>
              </a:defRPr>
            </a:pPr>
            <a:r>
              <a:rPr lang="en-GB" sz="2200" dirty="0">
                <a:solidFill>
                  <a:schemeClr val="tx1"/>
                </a:solidFill>
                <a:latin typeface="Averta Regular"/>
                <a:ea typeface="Arial" charset="0"/>
                <a:cs typeface="Averta Regular"/>
              </a:rPr>
              <a:t>La formation</a:t>
            </a:r>
          </a:p>
          <a:p>
            <a:pPr marL="954000" lvl="6" indent="-342900" algn="l">
              <a:spcAft>
                <a:spcPts val="300"/>
              </a:spcAft>
              <a:buSzPct val="80000"/>
              <a:buFont typeface="Courier New" panose="02070309020205020404" pitchFamily="49" charset="0"/>
              <a:buChar char="o"/>
              <a:defRPr sz="1900">
                <a:solidFill>
                  <a:srgbClr val="D8232A"/>
                </a:solidFill>
                <a:latin typeface="Averta"/>
                <a:ea typeface="Averta"/>
                <a:cs typeface="Averta"/>
                <a:sym typeface="Averta"/>
              </a:defRPr>
            </a:pPr>
            <a:r>
              <a:rPr lang="en-GB" sz="2200" dirty="0" err="1">
                <a:solidFill>
                  <a:schemeClr val="tx1"/>
                </a:solidFill>
                <a:latin typeface="Averta Regular"/>
                <a:ea typeface="Arial" charset="0"/>
                <a:cs typeface="Averta Regular"/>
              </a:rPr>
              <a:t>Informations</a:t>
            </a:r>
            <a:r>
              <a:rPr lang="en-GB" sz="2200" dirty="0">
                <a:solidFill>
                  <a:schemeClr val="tx1"/>
                </a:solidFill>
                <a:latin typeface="Averta Regular"/>
                <a:ea typeface="Arial" charset="0"/>
                <a:cs typeface="Averta Regular"/>
              </a:rPr>
              <a:t> de </a:t>
            </a:r>
            <a:r>
              <a:rPr lang="en-GB" sz="2200" dirty="0" err="1">
                <a:solidFill>
                  <a:schemeClr val="tx1"/>
                </a:solidFill>
                <a:latin typeface="Averta Regular"/>
                <a:ea typeface="Arial" charset="0"/>
                <a:cs typeface="Averta Regular"/>
              </a:rPr>
              <a:t>rentrée</a:t>
            </a:r>
            <a:endParaRPr lang="en-GB" sz="2200" dirty="0">
              <a:solidFill>
                <a:schemeClr val="tx1"/>
              </a:solidFill>
              <a:latin typeface="Averta Regular"/>
              <a:ea typeface="Arial" charset="0"/>
              <a:cs typeface="Averta Regular"/>
            </a:endParaRPr>
          </a:p>
          <a:p>
            <a:pPr marL="245564" indent="-245564" algn="l">
              <a:lnSpc>
                <a:spcPct val="150000"/>
              </a:lnSpc>
              <a:buSzPct val="151000"/>
              <a:buChar char="•"/>
              <a:defRPr sz="1900">
                <a:solidFill>
                  <a:srgbClr val="D8232A"/>
                </a:solidFill>
                <a:latin typeface="Averta"/>
                <a:ea typeface="Averta"/>
                <a:cs typeface="Averta"/>
                <a:sym typeface="Averta"/>
              </a:defRPr>
            </a:pPr>
            <a:r>
              <a:rPr lang="en-GB" sz="2200" dirty="0" err="1">
                <a:latin typeface="Averta Regular"/>
                <a:ea typeface="Arial" charset="0"/>
                <a:cs typeface="Averta Regular"/>
              </a:rPr>
              <a:t>Réunions</a:t>
            </a:r>
            <a:r>
              <a:rPr lang="en-GB" sz="2200" dirty="0">
                <a:latin typeface="Averta Regular"/>
                <a:ea typeface="Arial" charset="0"/>
                <a:cs typeface="Averta Regular"/>
              </a:rPr>
              <a:t> </a:t>
            </a:r>
            <a:r>
              <a:rPr lang="en-GB" sz="2200" dirty="0" err="1">
                <a:latin typeface="Averta Regular"/>
                <a:ea typeface="Arial" charset="0"/>
                <a:cs typeface="Averta Regular"/>
              </a:rPr>
              <a:t>spécifiques</a:t>
            </a:r>
            <a:r>
              <a:rPr lang="en-GB" sz="2200" dirty="0">
                <a:latin typeface="Averta Regular"/>
                <a:ea typeface="Arial" charset="0"/>
                <a:cs typeface="Averta Regular"/>
              </a:rPr>
              <a:t> par </a:t>
            </a:r>
            <a:r>
              <a:rPr lang="en-GB" sz="2200" dirty="0" err="1">
                <a:latin typeface="Averta Regular"/>
                <a:ea typeface="Arial" charset="0"/>
                <a:cs typeface="Averta Regular"/>
              </a:rPr>
              <a:t>parcours</a:t>
            </a:r>
            <a:endParaRPr lang="en-GB" sz="2200" dirty="0">
              <a:latin typeface="Averta Regular"/>
              <a:ea typeface="Arial" charset="0"/>
              <a:cs typeface="Averta Regular"/>
            </a:endParaRPr>
          </a:p>
          <a:p>
            <a:pPr marL="954000" lvl="6" indent="-342900" algn="l">
              <a:spcAft>
                <a:spcPts val="300"/>
              </a:spcAft>
              <a:buSzPct val="80000"/>
              <a:buFont typeface="Courier New" panose="02070309020205020404" pitchFamily="49" charset="0"/>
              <a:buChar char="o"/>
              <a:defRPr sz="1900">
                <a:solidFill>
                  <a:srgbClr val="D8232A"/>
                </a:solidFill>
                <a:latin typeface="Averta"/>
                <a:ea typeface="Averta"/>
                <a:cs typeface="Averta"/>
                <a:sym typeface="Averta"/>
              </a:defRPr>
            </a:pPr>
            <a:r>
              <a:rPr lang="en-GB" sz="2200" dirty="0">
                <a:solidFill>
                  <a:srgbClr val="00B050"/>
                </a:solidFill>
                <a:latin typeface="Averta Regular"/>
                <a:ea typeface="Arial" charset="0"/>
                <a:cs typeface="Averta Regular"/>
              </a:rPr>
              <a:t>EESC : 13h30 </a:t>
            </a:r>
            <a:r>
              <a:rPr lang="en-GB" sz="2200" dirty="0" err="1">
                <a:solidFill>
                  <a:srgbClr val="00B050"/>
                </a:solidFill>
                <a:latin typeface="Averta Regular"/>
                <a:ea typeface="Arial" charset="0"/>
                <a:cs typeface="Averta Regular"/>
              </a:rPr>
              <a:t>en</a:t>
            </a:r>
            <a:r>
              <a:rPr lang="en-GB" sz="2200" dirty="0">
                <a:solidFill>
                  <a:srgbClr val="00B050"/>
                </a:solidFill>
                <a:latin typeface="Averta Regular"/>
                <a:ea typeface="Arial" charset="0"/>
                <a:cs typeface="Averta Regular"/>
              </a:rPr>
              <a:t> A1 330</a:t>
            </a:r>
          </a:p>
          <a:p>
            <a:pPr marL="954000" lvl="6" indent="-342900" algn="l">
              <a:spcAft>
                <a:spcPts val="300"/>
              </a:spcAft>
              <a:buSzPct val="80000"/>
              <a:buFont typeface="Courier New" panose="02070309020205020404" pitchFamily="49" charset="0"/>
              <a:buChar char="o"/>
              <a:defRPr sz="1900">
                <a:solidFill>
                  <a:srgbClr val="D8232A"/>
                </a:solidFill>
                <a:latin typeface="Averta"/>
                <a:ea typeface="Averta"/>
                <a:cs typeface="Averta"/>
                <a:sym typeface="Averta"/>
              </a:defRPr>
            </a:pPr>
            <a:r>
              <a:rPr lang="en-GB" sz="2200" dirty="0">
                <a:solidFill>
                  <a:srgbClr val="FF0000"/>
                </a:solidFill>
                <a:latin typeface="Averta Regular"/>
                <a:ea typeface="Arial" charset="0"/>
                <a:cs typeface="Averta Regular"/>
              </a:rPr>
              <a:t>ENMA :</a:t>
            </a:r>
            <a:r>
              <a:rPr lang="en-GB" sz="2200" dirty="0">
                <a:solidFill>
                  <a:srgbClr val="D8232A"/>
                </a:solidFill>
                <a:latin typeface="Averta Regular"/>
                <a:ea typeface="Arial" charset="0"/>
                <a:cs typeface="Averta Regular"/>
              </a:rPr>
              <a:t> </a:t>
            </a:r>
            <a:r>
              <a:rPr lang="en-GB" sz="2200" dirty="0">
                <a:solidFill>
                  <a:srgbClr val="FF0000"/>
                </a:solidFill>
                <a:latin typeface="Averta Regular"/>
                <a:ea typeface="Arial" charset="0"/>
                <a:cs typeface="Averta Regular"/>
              </a:rPr>
              <a:t>13h30 </a:t>
            </a:r>
            <a:r>
              <a:rPr lang="en-GB" sz="2200" dirty="0" err="1">
                <a:solidFill>
                  <a:srgbClr val="FF0000"/>
                </a:solidFill>
                <a:latin typeface="Averta Regular"/>
                <a:ea typeface="Arial" charset="0"/>
                <a:cs typeface="Averta Regular"/>
              </a:rPr>
              <a:t>en</a:t>
            </a:r>
            <a:r>
              <a:rPr lang="en-GB" sz="2200" dirty="0">
                <a:solidFill>
                  <a:srgbClr val="FF0000"/>
                </a:solidFill>
                <a:latin typeface="Averta Regular"/>
                <a:ea typeface="Arial" charset="0"/>
                <a:cs typeface="Averta Regular"/>
              </a:rPr>
              <a:t> E 308</a:t>
            </a:r>
          </a:p>
          <a:p>
            <a:pPr marL="954000" lvl="6" indent="-342900" algn="l">
              <a:spcAft>
                <a:spcPts val="300"/>
              </a:spcAft>
              <a:buSzPct val="80000"/>
              <a:buFont typeface="Courier New" panose="02070309020205020404" pitchFamily="49" charset="0"/>
              <a:buChar char="o"/>
              <a:defRPr sz="1900">
                <a:solidFill>
                  <a:srgbClr val="D8232A"/>
                </a:solidFill>
                <a:latin typeface="Averta"/>
                <a:ea typeface="Averta"/>
                <a:cs typeface="Averta"/>
                <a:sym typeface="Averta"/>
              </a:defRPr>
            </a:pPr>
            <a:r>
              <a:rPr lang="en-GB" sz="2200" dirty="0">
                <a:solidFill>
                  <a:srgbClr val="0070C0"/>
                </a:solidFill>
                <a:latin typeface="Averta Regular"/>
                <a:ea typeface="Arial" charset="0"/>
                <a:cs typeface="Averta Regular"/>
              </a:rPr>
              <a:t>MSCAE : 13h30 </a:t>
            </a:r>
            <a:r>
              <a:rPr lang="en-GB" sz="2200" dirty="0" err="1">
                <a:solidFill>
                  <a:srgbClr val="0070C0"/>
                </a:solidFill>
                <a:latin typeface="Averta Regular"/>
                <a:ea typeface="Arial" charset="0"/>
                <a:cs typeface="Averta Regular"/>
              </a:rPr>
              <a:t>en</a:t>
            </a:r>
            <a:r>
              <a:rPr lang="en-GB" sz="2200" dirty="0">
                <a:solidFill>
                  <a:srgbClr val="0070C0"/>
                </a:solidFill>
                <a:latin typeface="Averta Regular"/>
                <a:ea typeface="Arial" charset="0"/>
                <a:cs typeface="Averta Regular"/>
              </a:rPr>
              <a:t> A1 333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87F2375A-2604-4F46-A703-DC77011512E8}"/>
              </a:ext>
            </a:extLst>
          </p:cNvPr>
          <p:cNvSpPr/>
          <p:nvPr/>
        </p:nvSpPr>
        <p:spPr>
          <a:xfrm>
            <a:off x="532122" y="5905199"/>
            <a:ext cx="897209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spcBef>
                <a:spcPts val="600"/>
              </a:spcBef>
            </a:pPr>
            <a:r>
              <a:rPr lang="fr-FR" sz="2400" b="1" dirty="0">
                <a:solidFill>
                  <a:srgbClr val="0432FF"/>
                </a:solidFill>
                <a:latin typeface="Averta Regular"/>
                <a:cs typeface="Averta Regular"/>
              </a:rPr>
              <a:t>PDF de la présentation disponible sur le site internet de l’UFR</a:t>
            </a:r>
          </a:p>
        </p:txBody>
      </p:sp>
    </p:spTree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Shape 164"/>
          <p:cNvSpPr/>
          <p:nvPr/>
        </p:nvSpPr>
        <p:spPr>
          <a:xfrm>
            <a:off x="-8906496" y="-3872"/>
            <a:ext cx="9970743" cy="689875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38" y="21600"/>
                </a:moveTo>
                <a:lnTo>
                  <a:pt x="21600" y="21600"/>
                </a:lnTo>
                <a:lnTo>
                  <a:pt x="3854" y="0"/>
                </a:lnTo>
                <a:lnTo>
                  <a:pt x="0" y="0"/>
                </a:lnTo>
                <a:lnTo>
                  <a:pt x="38" y="21600"/>
                </a:lnTo>
                <a:close/>
              </a:path>
            </a:pathLst>
          </a:custGeom>
          <a:solidFill>
            <a:srgbClr val="D8232A"/>
          </a:solidFill>
          <a:ln w="12700">
            <a:miter lim="400000"/>
          </a:ln>
          <a:effectLst/>
        </p:spPr>
        <p:txBody>
          <a:bodyPr lIns="37419" tIns="37419" rIns="37419" bIns="37419" anchor="ctr"/>
          <a:lstStyle/>
          <a:p>
            <a:pPr>
              <a:defRPr sz="24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65" name="Shape 165"/>
          <p:cNvSpPr/>
          <p:nvPr/>
        </p:nvSpPr>
        <p:spPr>
          <a:xfrm>
            <a:off x="2104236" y="5151407"/>
            <a:ext cx="10621450" cy="372561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570" y="0"/>
                </a:moveTo>
                <a:lnTo>
                  <a:pt x="70" y="16099"/>
                </a:lnTo>
                <a:lnTo>
                  <a:pt x="0" y="21600"/>
                </a:lnTo>
                <a:lnTo>
                  <a:pt x="21600" y="21600"/>
                </a:lnTo>
                <a:lnTo>
                  <a:pt x="21570" y="0"/>
                </a:lnTo>
                <a:close/>
              </a:path>
            </a:pathLst>
          </a:custGeom>
          <a:solidFill>
            <a:srgbClr val="DCDEE0"/>
          </a:solidFill>
          <a:ln w="12700">
            <a:miter lim="400000"/>
          </a:ln>
          <a:effectLst/>
        </p:spPr>
        <p:txBody>
          <a:bodyPr lIns="37419" tIns="37419" rIns="37419" bIns="37419" anchor="ctr"/>
          <a:lstStyle/>
          <a:p>
            <a:pPr>
              <a:defRPr sz="2400"/>
            </a:pPr>
            <a:endParaRPr/>
          </a:p>
        </p:txBody>
      </p:sp>
      <p:pic>
        <p:nvPicPr>
          <p:cNvPr id="166" name="pasted-image.pd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85627" y="6012380"/>
            <a:ext cx="1485751" cy="292257"/>
          </a:xfrm>
          <a:prstGeom prst="rect">
            <a:avLst/>
          </a:prstGeom>
          <a:ln w="12700">
            <a:miter lim="400000"/>
          </a:ln>
        </p:spPr>
      </p:pic>
      <p:sp>
        <p:nvSpPr>
          <p:cNvPr id="167" name="Shape 167"/>
          <p:cNvSpPr/>
          <p:nvPr/>
        </p:nvSpPr>
        <p:spPr>
          <a:xfrm>
            <a:off x="659142" y="546199"/>
            <a:ext cx="9246858" cy="99719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28064" tIns="28064" rIns="28064" bIns="28064">
            <a:spAutoFit/>
          </a:bodyPr>
          <a:lstStyle/>
          <a:p>
            <a:pPr algn="l">
              <a:defRPr sz="4000">
                <a:solidFill>
                  <a:srgbClr val="D8232A"/>
                </a:solidFill>
                <a:latin typeface="Averta"/>
                <a:ea typeface="Averta"/>
                <a:cs typeface="Averta"/>
                <a:sym typeface="Averta"/>
              </a:defRPr>
            </a:pPr>
            <a:r>
              <a:rPr lang="en-GB" sz="4000" dirty="0" err="1">
                <a:latin typeface="Averta Regular"/>
                <a:ea typeface="Arial" charset="0"/>
                <a:cs typeface="Averta Regular"/>
              </a:rPr>
              <a:t>Université</a:t>
            </a:r>
            <a:r>
              <a:rPr lang="en-GB" sz="4000" dirty="0">
                <a:latin typeface="Averta Regular"/>
                <a:ea typeface="Arial" charset="0"/>
                <a:cs typeface="Averta Regular"/>
              </a:rPr>
              <a:t> Paris Nanterre (UPN)</a:t>
            </a:r>
            <a:endParaRPr sz="4000" dirty="0">
              <a:latin typeface="Averta Regular"/>
              <a:ea typeface="Arial" charset="0"/>
              <a:cs typeface="Averta Regular"/>
            </a:endParaRPr>
          </a:p>
          <a:p>
            <a:pPr algn="l">
              <a:lnSpc>
                <a:spcPts val="1989"/>
              </a:lnSpc>
              <a:defRPr sz="4900">
                <a:solidFill>
                  <a:srgbClr val="D8232A"/>
                </a:solidFill>
                <a:latin typeface="Averta"/>
                <a:ea typeface="Averta"/>
                <a:cs typeface="Averta"/>
                <a:sym typeface="Averta"/>
              </a:defRPr>
            </a:pPr>
            <a:r>
              <a:rPr sz="4000" dirty="0">
                <a:latin typeface="Averta Regular"/>
                <a:cs typeface="Averta Regular"/>
              </a:rPr>
              <a:t>_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0C46575-E6AA-C740-8DA9-2FAF8F28294B}"/>
              </a:ext>
            </a:extLst>
          </p:cNvPr>
          <p:cNvSpPr txBox="1"/>
          <p:nvPr/>
        </p:nvSpPr>
        <p:spPr>
          <a:xfrm>
            <a:off x="659141" y="1534373"/>
            <a:ext cx="9133069" cy="121058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285750" marR="0" indent="-285750" algn="l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fr-FR" sz="2400" u="none" strike="noStrike" cap="none" spc="0" normalizeH="0" baseline="0" dirty="0">
                <a:ln>
                  <a:noFill/>
                </a:ln>
                <a:solidFill>
                  <a:srgbClr val="D8232A"/>
                </a:solidFill>
                <a:effectLst/>
                <a:uFillTx/>
                <a:latin typeface="Averta" pitchFamily="2" charset="77"/>
                <a:sym typeface="Helvetica Light"/>
              </a:rPr>
              <a:t>8 Unités Formation Recherche (UFR)</a:t>
            </a:r>
          </a:p>
          <a:p>
            <a:pPr marL="285750" marR="0" indent="-285750" algn="l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fr-FR" sz="2400" dirty="0">
                <a:solidFill>
                  <a:srgbClr val="D8232A"/>
                </a:solidFill>
                <a:latin typeface="Averta" pitchFamily="2" charset="77"/>
              </a:rPr>
              <a:t>1 Institut Universitaire de Technologie (IUT)</a:t>
            </a:r>
          </a:p>
          <a:p>
            <a:pPr marL="285750" marR="0" indent="-285750" algn="l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fr-FR" sz="2400" u="none" strike="noStrike" cap="none" spc="0" normalizeH="0" baseline="0" dirty="0">
                <a:ln>
                  <a:noFill/>
                </a:ln>
                <a:solidFill>
                  <a:srgbClr val="D8232A"/>
                </a:solidFill>
                <a:effectLst/>
                <a:uFillTx/>
                <a:latin typeface="Averta" pitchFamily="2" charset="77"/>
                <a:sym typeface="Helvetica Light"/>
              </a:rPr>
              <a:t>1 Institut de Préparation à l’Admin</a:t>
            </a:r>
            <a:r>
              <a:rPr lang="fr-FR" sz="2400" dirty="0">
                <a:solidFill>
                  <a:srgbClr val="D8232A"/>
                </a:solidFill>
                <a:latin typeface="Averta" pitchFamily="2" charset="77"/>
              </a:rPr>
              <a:t>istration</a:t>
            </a:r>
            <a:r>
              <a:rPr kumimoji="0" lang="fr-FR" sz="2400" u="none" strike="noStrike" cap="none" spc="0" normalizeH="0" baseline="0" dirty="0">
                <a:ln>
                  <a:noFill/>
                </a:ln>
                <a:solidFill>
                  <a:srgbClr val="D8232A"/>
                </a:solidFill>
                <a:effectLst/>
                <a:uFillTx/>
                <a:latin typeface="Averta" pitchFamily="2" charset="77"/>
                <a:sym typeface="Helvetica Light"/>
              </a:rPr>
              <a:t> Générale (IPAG)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57235C4-8792-0248-B134-3D903E2F48C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9900" y="3055824"/>
            <a:ext cx="4402311" cy="379165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4AF5709D-FB8A-5745-82F8-2DEB3688F3DE}"/>
              </a:ext>
            </a:extLst>
          </p:cNvPr>
          <p:cNvSpPr txBox="1"/>
          <p:nvPr/>
        </p:nvSpPr>
        <p:spPr>
          <a:xfrm>
            <a:off x="301348" y="3849730"/>
            <a:ext cx="4741334" cy="250324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fr-FR" sz="3600" dirty="0">
                <a:solidFill>
                  <a:srgbClr val="D8232A"/>
                </a:solidFill>
                <a:latin typeface="Averta" pitchFamily="2" charset="77"/>
              </a:rPr>
              <a:t>UFR SITEC</a:t>
            </a:r>
          </a:p>
          <a:p>
            <a:pPr marL="0" marR="0" indent="0" algn="l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fr-FR" sz="2000" dirty="0">
                <a:latin typeface="Averta Light" pitchFamily="2" charset="77"/>
              </a:rPr>
              <a:t>Systèmes Industriels et </a:t>
            </a:r>
          </a:p>
          <a:p>
            <a:pPr marL="0" marR="0" indent="0" algn="l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fr-FR" sz="2000" dirty="0" err="1">
                <a:latin typeface="Averta Light" pitchFamily="2" charset="77"/>
              </a:rPr>
              <a:t>TEchniques</a:t>
            </a:r>
            <a:r>
              <a:rPr lang="fr-FR" sz="2000" dirty="0">
                <a:latin typeface="Averta Light" pitchFamily="2" charset="77"/>
              </a:rPr>
              <a:t> de Communication</a:t>
            </a:r>
          </a:p>
          <a:p>
            <a:pPr marL="0" marR="0" indent="0" algn="l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fr-FR" sz="2000" dirty="0">
              <a:latin typeface="Averta Light" pitchFamily="2" charset="77"/>
            </a:endParaRPr>
          </a:p>
          <a:p>
            <a:pPr marL="342900" indent="-342900" algn="l" defTabSz="584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r-FR" sz="2000" dirty="0">
                <a:latin typeface="Averta Light" pitchFamily="2" charset="77"/>
              </a:rPr>
              <a:t>Saint-Cloud : Métiers du Livre</a:t>
            </a:r>
          </a:p>
          <a:p>
            <a:pPr marL="342900" marR="0" indent="-342900" algn="l" defTabSz="584200" rtl="0" fontAlgn="auto" latinLnBrk="0" hangingPunc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fr-FR" sz="200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verta Light" pitchFamily="2" charset="77"/>
                <a:sym typeface="Helvetica Light"/>
              </a:rPr>
              <a:t>Ville d’</a:t>
            </a:r>
            <a:r>
              <a:rPr kumimoji="0" lang="fr-FR" sz="2000" u="none" strike="noStrike" cap="none" spc="0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verta Light" pitchFamily="2" charset="77"/>
                <a:sym typeface="Helvetica Light"/>
              </a:rPr>
              <a:t>Avray</a:t>
            </a:r>
            <a:r>
              <a:rPr kumimoji="0" lang="fr-FR" sz="200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verta Light" pitchFamily="2" charset="77"/>
                <a:sym typeface="Helvetica Light"/>
              </a:rPr>
              <a:t> : Sciences de l’Ingénieur </a:t>
            </a: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77565C30-D326-A94E-9383-247D5C9584A3}"/>
              </a:ext>
            </a:extLst>
          </p:cNvPr>
          <p:cNvCxnSpPr/>
          <p:nvPr/>
        </p:nvCxnSpPr>
        <p:spPr>
          <a:xfrm>
            <a:off x="2269067" y="6249217"/>
            <a:ext cx="3251200" cy="0"/>
          </a:xfrm>
          <a:prstGeom prst="straightConnector1">
            <a:avLst/>
          </a:prstGeom>
          <a:noFill/>
          <a:ln w="25400" cap="flat">
            <a:solidFill>
              <a:srgbClr val="FF0000"/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5638B8CD-E0DC-E940-9E76-81A4F863C716}"/>
              </a:ext>
            </a:extLst>
          </p:cNvPr>
          <p:cNvCxnSpPr>
            <a:cxnSpLocks/>
          </p:cNvCxnSpPr>
          <p:nvPr/>
        </p:nvCxnSpPr>
        <p:spPr>
          <a:xfrm>
            <a:off x="4163761" y="5621660"/>
            <a:ext cx="1887083" cy="0"/>
          </a:xfrm>
          <a:prstGeom prst="straightConnector1">
            <a:avLst/>
          </a:prstGeom>
          <a:noFill/>
          <a:ln w="25400" cap="flat">
            <a:solidFill>
              <a:srgbClr val="FF0000"/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B903B5B5-1B30-F34A-8819-EB802302547B}"/>
              </a:ext>
            </a:extLst>
          </p:cNvPr>
          <p:cNvSpPr txBox="1"/>
          <p:nvPr/>
        </p:nvSpPr>
        <p:spPr>
          <a:xfrm>
            <a:off x="851070" y="2758927"/>
            <a:ext cx="4464363" cy="84125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l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fr-FR" sz="24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verta" pitchFamily="2" charset="77"/>
                <a:sym typeface="Helvetica Light"/>
              </a:rPr>
              <a:t>~30’000 étudiants</a:t>
            </a:r>
          </a:p>
          <a:p>
            <a:pPr marL="0" marR="0" indent="0" algn="l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fr-FR" sz="24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verta" pitchFamily="2" charset="77"/>
                <a:sym typeface="Helvetica Light"/>
              </a:rPr>
              <a:t>4 campus dans l’ouest parisien</a:t>
            </a:r>
          </a:p>
        </p:txBody>
      </p:sp>
    </p:spTree>
    <p:extLst>
      <p:ext uri="{BB962C8B-B14F-4D97-AF65-F5344CB8AC3E}">
        <p14:creationId xmlns:p14="http://schemas.microsoft.com/office/powerpoint/2010/main" val="1108951134"/>
      </p:ext>
    </p:extLst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Shape 164"/>
          <p:cNvSpPr/>
          <p:nvPr/>
        </p:nvSpPr>
        <p:spPr>
          <a:xfrm>
            <a:off x="-8906496" y="-3872"/>
            <a:ext cx="9970743" cy="689875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38" y="21600"/>
                </a:moveTo>
                <a:lnTo>
                  <a:pt x="21600" y="21600"/>
                </a:lnTo>
                <a:lnTo>
                  <a:pt x="3854" y="0"/>
                </a:lnTo>
                <a:lnTo>
                  <a:pt x="0" y="0"/>
                </a:lnTo>
                <a:lnTo>
                  <a:pt x="38" y="21600"/>
                </a:lnTo>
                <a:close/>
              </a:path>
            </a:pathLst>
          </a:custGeom>
          <a:solidFill>
            <a:srgbClr val="D8232A"/>
          </a:solidFill>
          <a:ln w="12700">
            <a:miter lim="400000"/>
          </a:ln>
          <a:effectLst/>
        </p:spPr>
        <p:txBody>
          <a:bodyPr lIns="37419" tIns="37419" rIns="37419" bIns="37419" anchor="ctr"/>
          <a:lstStyle/>
          <a:p>
            <a:pPr>
              <a:defRPr sz="24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65" name="Shape 165"/>
          <p:cNvSpPr/>
          <p:nvPr/>
        </p:nvSpPr>
        <p:spPr>
          <a:xfrm>
            <a:off x="2104236" y="5151407"/>
            <a:ext cx="10621450" cy="372561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570" y="0"/>
                </a:moveTo>
                <a:lnTo>
                  <a:pt x="70" y="16099"/>
                </a:lnTo>
                <a:lnTo>
                  <a:pt x="0" y="21600"/>
                </a:lnTo>
                <a:lnTo>
                  <a:pt x="21600" y="21600"/>
                </a:lnTo>
                <a:lnTo>
                  <a:pt x="21570" y="0"/>
                </a:lnTo>
                <a:close/>
              </a:path>
            </a:pathLst>
          </a:custGeom>
          <a:solidFill>
            <a:srgbClr val="DCDEE0"/>
          </a:solidFill>
          <a:ln w="12700">
            <a:miter lim="400000"/>
          </a:ln>
          <a:effectLst/>
        </p:spPr>
        <p:txBody>
          <a:bodyPr lIns="37419" tIns="37419" rIns="37419" bIns="37419" anchor="ctr"/>
          <a:lstStyle/>
          <a:p>
            <a:pPr>
              <a:defRPr sz="2400"/>
            </a:pPr>
            <a:endParaRPr/>
          </a:p>
        </p:txBody>
      </p:sp>
      <p:pic>
        <p:nvPicPr>
          <p:cNvPr id="166" name="pasted-image.pd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85627" y="6012380"/>
            <a:ext cx="1485751" cy="292257"/>
          </a:xfrm>
          <a:prstGeom prst="rect">
            <a:avLst/>
          </a:prstGeom>
          <a:ln w="12700">
            <a:miter lim="400000"/>
          </a:ln>
        </p:spPr>
      </p:pic>
      <p:sp>
        <p:nvSpPr>
          <p:cNvPr id="167" name="Shape 167"/>
          <p:cNvSpPr/>
          <p:nvPr/>
        </p:nvSpPr>
        <p:spPr>
          <a:xfrm>
            <a:off x="659142" y="546199"/>
            <a:ext cx="9246858" cy="99719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28064" tIns="28064" rIns="28064" bIns="28064">
            <a:spAutoFit/>
          </a:bodyPr>
          <a:lstStyle/>
          <a:p>
            <a:pPr algn="l">
              <a:defRPr sz="4000">
                <a:solidFill>
                  <a:srgbClr val="D8232A"/>
                </a:solidFill>
                <a:latin typeface="Averta"/>
                <a:ea typeface="Averta"/>
                <a:cs typeface="Averta"/>
                <a:sym typeface="Averta"/>
              </a:defRPr>
            </a:pPr>
            <a:r>
              <a:rPr lang="en-GB" sz="4000" dirty="0">
                <a:latin typeface="Averta Regular"/>
                <a:ea typeface="Arial" charset="0"/>
                <a:cs typeface="Averta Regular"/>
              </a:rPr>
              <a:t>Campus de Ville </a:t>
            </a:r>
            <a:r>
              <a:rPr lang="en-GB" sz="4000" dirty="0" err="1">
                <a:latin typeface="Averta Regular"/>
                <a:ea typeface="Arial" charset="0"/>
                <a:cs typeface="Averta Regular"/>
              </a:rPr>
              <a:t>d’Avray</a:t>
            </a:r>
            <a:endParaRPr sz="4000" dirty="0">
              <a:latin typeface="Averta Regular"/>
              <a:ea typeface="Arial" charset="0"/>
              <a:cs typeface="Averta Regular"/>
            </a:endParaRPr>
          </a:p>
          <a:p>
            <a:pPr algn="l">
              <a:lnSpc>
                <a:spcPts val="1989"/>
              </a:lnSpc>
              <a:defRPr sz="4900">
                <a:solidFill>
                  <a:srgbClr val="D8232A"/>
                </a:solidFill>
                <a:latin typeface="Averta"/>
                <a:ea typeface="Averta"/>
                <a:cs typeface="Averta"/>
                <a:sym typeface="Averta"/>
              </a:defRPr>
            </a:pPr>
            <a:r>
              <a:rPr sz="4000" dirty="0">
                <a:latin typeface="Averta Regular"/>
                <a:cs typeface="Averta Regular"/>
              </a:rPr>
              <a:t>_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0C46575-E6AA-C740-8DA9-2FAF8F28294B}"/>
              </a:ext>
            </a:extLst>
          </p:cNvPr>
          <p:cNvSpPr txBox="1"/>
          <p:nvPr/>
        </p:nvSpPr>
        <p:spPr>
          <a:xfrm>
            <a:off x="439007" y="2000894"/>
            <a:ext cx="3235525" cy="351891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R="0" algn="l" defTabSz="584200" rtl="0" fontAlgn="auto" latinLnBrk="0" hangingPunct="0">
              <a:spcBef>
                <a:spcPts val="0"/>
              </a:spcBef>
              <a:spcAft>
                <a:spcPts val="1200"/>
              </a:spcAft>
              <a:buClrTx/>
              <a:buSzTx/>
              <a:tabLst/>
            </a:pPr>
            <a:r>
              <a:rPr kumimoji="0" lang="fr-FR" sz="240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Averta" pitchFamily="2" charset="77"/>
                <a:sym typeface="Helvetica Light"/>
              </a:rPr>
              <a:t>Pôle Scientifique &amp; Technologique (PST)</a:t>
            </a:r>
          </a:p>
          <a:p>
            <a:pPr marL="285750" marR="0" indent="-285750" algn="l" defTabSz="584200" rtl="0" fontAlgn="auto" latinLnBrk="0" hangingPunct="0">
              <a:spcBef>
                <a:spcPts val="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fr-FR" sz="240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Averta" pitchFamily="2" charset="77"/>
                <a:sym typeface="Helvetica Light"/>
              </a:rPr>
              <a:t>2 composantes : </a:t>
            </a:r>
            <a:r>
              <a:rPr kumimoji="0" lang="fr-FR" sz="2400" u="none" strike="noStrike" cap="none" spc="0" normalizeH="0" baseline="0" dirty="0">
                <a:ln>
                  <a:noFill/>
                </a:ln>
                <a:solidFill>
                  <a:srgbClr val="FF0000"/>
                </a:solidFill>
                <a:effectLst/>
                <a:uFillTx/>
                <a:latin typeface="Averta" pitchFamily="2" charset="77"/>
                <a:sym typeface="Helvetica Light"/>
              </a:rPr>
              <a:t>UFR SITEC</a:t>
            </a:r>
            <a:r>
              <a:rPr kumimoji="0" lang="fr-FR" sz="240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Averta" pitchFamily="2" charset="77"/>
                <a:sym typeface="Helvetica Light"/>
              </a:rPr>
              <a:t>, </a:t>
            </a:r>
            <a:r>
              <a:rPr kumimoji="0" lang="fr-FR" sz="2400" u="none" strike="noStrike" cap="none" spc="0" normalizeH="0" baseline="0" dirty="0">
                <a:ln>
                  <a:noFill/>
                </a:ln>
                <a:solidFill>
                  <a:srgbClr val="0432FF"/>
                </a:solidFill>
                <a:effectLst/>
                <a:uFillTx/>
                <a:latin typeface="Averta" pitchFamily="2" charset="77"/>
                <a:sym typeface="Helvetica Light"/>
              </a:rPr>
              <a:t>IUT</a:t>
            </a:r>
            <a:r>
              <a:rPr kumimoji="0" lang="fr-FR" sz="240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Averta" pitchFamily="2" charset="77"/>
                <a:sym typeface="Helvetica Light"/>
              </a:rPr>
              <a:t> </a:t>
            </a:r>
          </a:p>
          <a:p>
            <a:pPr marL="285750" indent="-285750" algn="l" defTabSz="584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fr-FR" sz="2400" dirty="0">
                <a:solidFill>
                  <a:schemeClr val="tx1"/>
                </a:solidFill>
                <a:latin typeface="Averta" pitchFamily="2" charset="77"/>
              </a:rPr>
              <a:t>Services propres au campus </a:t>
            </a:r>
            <a:r>
              <a:rPr lang="fr-FR" sz="2400" dirty="0" err="1">
                <a:solidFill>
                  <a:schemeClr val="tx1"/>
                </a:solidFill>
                <a:latin typeface="Averta" pitchFamily="2" charset="77"/>
              </a:rPr>
              <a:t>VdA</a:t>
            </a:r>
            <a:r>
              <a:rPr lang="fr-FR" sz="2400" dirty="0">
                <a:solidFill>
                  <a:schemeClr val="tx1"/>
                </a:solidFill>
                <a:latin typeface="Averta" pitchFamily="2" charset="77"/>
              </a:rPr>
              <a:t> : CROUS, Scolarité, BU …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19311A1-8063-9A41-A752-2E68C743A49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5644" y="1421734"/>
            <a:ext cx="5949244" cy="52493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7194328"/>
      </p:ext>
    </p:extLst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Shape 164"/>
          <p:cNvSpPr/>
          <p:nvPr/>
        </p:nvSpPr>
        <p:spPr>
          <a:xfrm>
            <a:off x="-8906496" y="-3872"/>
            <a:ext cx="9970743" cy="689875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38" y="21600"/>
                </a:moveTo>
                <a:lnTo>
                  <a:pt x="21600" y="21600"/>
                </a:lnTo>
                <a:lnTo>
                  <a:pt x="3854" y="0"/>
                </a:lnTo>
                <a:lnTo>
                  <a:pt x="0" y="0"/>
                </a:lnTo>
                <a:lnTo>
                  <a:pt x="38" y="21600"/>
                </a:lnTo>
                <a:close/>
              </a:path>
            </a:pathLst>
          </a:custGeom>
          <a:solidFill>
            <a:srgbClr val="D8232A"/>
          </a:solidFill>
          <a:ln w="12700">
            <a:miter lim="400000"/>
          </a:ln>
          <a:effectLst/>
        </p:spPr>
        <p:txBody>
          <a:bodyPr lIns="37419" tIns="37419" rIns="37419" bIns="37419" anchor="ctr"/>
          <a:lstStyle/>
          <a:p>
            <a:pPr>
              <a:defRPr sz="24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65" name="Shape 165"/>
          <p:cNvSpPr/>
          <p:nvPr/>
        </p:nvSpPr>
        <p:spPr>
          <a:xfrm>
            <a:off x="2104236" y="5151407"/>
            <a:ext cx="10621450" cy="372561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570" y="0"/>
                </a:moveTo>
                <a:lnTo>
                  <a:pt x="70" y="16099"/>
                </a:lnTo>
                <a:lnTo>
                  <a:pt x="0" y="21600"/>
                </a:lnTo>
                <a:lnTo>
                  <a:pt x="21600" y="21600"/>
                </a:lnTo>
                <a:lnTo>
                  <a:pt x="21570" y="0"/>
                </a:lnTo>
                <a:close/>
              </a:path>
            </a:pathLst>
          </a:custGeom>
          <a:solidFill>
            <a:srgbClr val="DCDEE0"/>
          </a:solidFill>
          <a:ln w="12700">
            <a:miter lim="400000"/>
          </a:ln>
          <a:effectLst/>
        </p:spPr>
        <p:txBody>
          <a:bodyPr lIns="37419" tIns="37419" rIns="37419" bIns="37419" anchor="ctr"/>
          <a:lstStyle/>
          <a:p>
            <a:pPr>
              <a:defRPr sz="2400"/>
            </a:pPr>
            <a:endParaRPr/>
          </a:p>
        </p:txBody>
      </p:sp>
      <p:pic>
        <p:nvPicPr>
          <p:cNvPr id="166" name="pasted-image.pd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85627" y="6012380"/>
            <a:ext cx="1485751" cy="292257"/>
          </a:xfrm>
          <a:prstGeom prst="rect">
            <a:avLst/>
          </a:prstGeom>
          <a:ln w="12700">
            <a:miter lim="400000"/>
          </a:ln>
        </p:spPr>
      </p:pic>
      <p:sp>
        <p:nvSpPr>
          <p:cNvPr id="167" name="Shape 167"/>
          <p:cNvSpPr/>
          <p:nvPr/>
        </p:nvSpPr>
        <p:spPr>
          <a:xfrm>
            <a:off x="659142" y="371660"/>
            <a:ext cx="9246858" cy="99719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28064" tIns="28064" rIns="28064" bIns="28064">
            <a:spAutoFit/>
          </a:bodyPr>
          <a:lstStyle/>
          <a:p>
            <a:pPr algn="l">
              <a:defRPr sz="4000">
                <a:solidFill>
                  <a:srgbClr val="D8232A"/>
                </a:solidFill>
                <a:latin typeface="Averta"/>
                <a:ea typeface="Averta"/>
                <a:cs typeface="Averta"/>
                <a:sym typeface="Averta"/>
              </a:defRPr>
            </a:pPr>
            <a:r>
              <a:rPr lang="en-GB" sz="4000" dirty="0">
                <a:latin typeface="Averta Regular"/>
                <a:ea typeface="Arial" charset="0"/>
                <a:cs typeface="Averta Regular"/>
              </a:rPr>
              <a:t>Formation &amp; Recherche au PST </a:t>
            </a:r>
            <a:r>
              <a:rPr lang="en-GB" sz="4000" dirty="0" err="1">
                <a:latin typeface="Averta Regular"/>
                <a:ea typeface="Arial" charset="0"/>
                <a:cs typeface="Averta Regular"/>
              </a:rPr>
              <a:t>VdA</a:t>
            </a:r>
            <a:endParaRPr sz="4000" dirty="0">
              <a:latin typeface="Averta Regular"/>
              <a:ea typeface="Arial" charset="0"/>
              <a:cs typeface="Averta Regular"/>
            </a:endParaRPr>
          </a:p>
          <a:p>
            <a:pPr algn="l">
              <a:lnSpc>
                <a:spcPts val="1989"/>
              </a:lnSpc>
              <a:defRPr sz="4900">
                <a:solidFill>
                  <a:srgbClr val="D8232A"/>
                </a:solidFill>
                <a:latin typeface="Averta"/>
                <a:ea typeface="Averta"/>
                <a:cs typeface="Averta"/>
                <a:sym typeface="Averta"/>
              </a:defRPr>
            </a:pPr>
            <a:r>
              <a:rPr sz="4000" dirty="0">
                <a:latin typeface="Averta Regular"/>
                <a:cs typeface="Averta Regular"/>
              </a:rPr>
              <a:t>_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782921C-ACB1-9E4D-B4B1-B117560BE88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600" y="1603542"/>
            <a:ext cx="4811971" cy="5056647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393416D7-9532-0D4D-98BA-814F899753FF}"/>
              </a:ext>
            </a:extLst>
          </p:cNvPr>
          <p:cNvSpPr txBox="1"/>
          <p:nvPr/>
        </p:nvSpPr>
        <p:spPr>
          <a:xfrm>
            <a:off x="5531556" y="1462200"/>
            <a:ext cx="4143022" cy="359585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584200" rtl="0" fontAlgn="auto" latinLnBrk="0" hangingPunct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fr-FR" sz="2400" b="0" i="0" u="none" strike="noStrike" cap="none" spc="0" normalizeH="0" baseline="0" dirty="0">
                <a:ln>
                  <a:noFill/>
                </a:ln>
                <a:solidFill>
                  <a:srgbClr val="FF0000"/>
                </a:solidFill>
                <a:effectLst/>
                <a:uFillTx/>
                <a:latin typeface="Averta" pitchFamily="2" charset="77"/>
                <a:sym typeface="Helvetica Light"/>
              </a:rPr>
              <a:t>UFR SITEC: ~300 étudiants</a:t>
            </a:r>
          </a:p>
          <a:p>
            <a:pPr marL="342900" marR="0" indent="-342900" algn="l" defTabSz="584200" rtl="0" fontAlgn="auto" latinLnBrk="0" hangingPunct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FF0000"/>
              </a:buClr>
              <a:buSzTx/>
              <a:buFont typeface="Arial" panose="020B0604020202020204" pitchFamily="34" charset="0"/>
              <a:buChar char="•"/>
              <a:tabLst/>
            </a:pPr>
            <a:r>
              <a:rPr kumimoji="0" lang="fr-FR" sz="24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verta" pitchFamily="2" charset="77"/>
                <a:sym typeface="Helvetica Light"/>
              </a:rPr>
              <a:t>Système LMD</a:t>
            </a:r>
          </a:p>
          <a:p>
            <a:pPr marL="342900" marR="0" indent="-342900" algn="l" defTabSz="584200" rtl="0" fontAlgn="auto" latinLnBrk="0" hangingPunct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FF0000"/>
              </a:buClr>
              <a:buSzTx/>
              <a:buFont typeface="Arial" panose="020B0604020202020204" pitchFamily="34" charset="0"/>
              <a:buChar char="•"/>
              <a:tabLst/>
            </a:pPr>
            <a:r>
              <a:rPr kumimoji="0" lang="fr-FR" sz="24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verta" pitchFamily="2" charset="77"/>
                <a:sym typeface="Helvetica Light"/>
              </a:rPr>
              <a:t>CMI: formation sur 5 ans</a:t>
            </a:r>
          </a:p>
          <a:p>
            <a:pPr marL="342900" marR="0" indent="-342900" algn="l" defTabSz="584200" rtl="0" fontAlgn="auto" latinLnBrk="0" hangingPunct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FF0000"/>
              </a:buClr>
              <a:buSzTx/>
              <a:buFont typeface="Arial" panose="020B0604020202020204" pitchFamily="34" charset="0"/>
              <a:buChar char="•"/>
              <a:tabLst/>
            </a:pPr>
            <a:r>
              <a:rPr lang="fr-FR" sz="2400" dirty="0" err="1">
                <a:latin typeface="Averta" pitchFamily="2" charset="77"/>
              </a:rPr>
              <a:t>FIPMéca</a:t>
            </a:r>
            <a:r>
              <a:rPr lang="fr-FR" sz="2400" dirty="0">
                <a:latin typeface="Averta" pitchFamily="2" charset="77"/>
              </a:rPr>
              <a:t>: </a:t>
            </a:r>
            <a:r>
              <a:rPr kumimoji="0" lang="fr-FR" sz="24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verta" pitchFamily="2" charset="77"/>
                <a:sym typeface="Helvetica Light"/>
              </a:rPr>
              <a:t>École d’ingénieur en partenariat</a:t>
            </a:r>
          </a:p>
          <a:p>
            <a:pPr algn="l" defTabSz="584200">
              <a:spcBef>
                <a:spcPts val="600"/>
              </a:spcBef>
            </a:pPr>
            <a:r>
              <a:rPr lang="fr-FR" sz="2400" dirty="0">
                <a:solidFill>
                  <a:srgbClr val="0432FF"/>
                </a:solidFill>
                <a:latin typeface="Averta" pitchFamily="2" charset="77"/>
              </a:rPr>
              <a:t>IUT: ~800 étudiants</a:t>
            </a:r>
          </a:p>
          <a:p>
            <a:pPr marL="342900" indent="-342900" algn="l" defTabSz="584200">
              <a:spcBef>
                <a:spcPts val="600"/>
              </a:spcBef>
              <a:buClr>
                <a:srgbClr val="0432FF"/>
              </a:buClr>
              <a:buFont typeface="Arial" panose="020B0604020202020204" pitchFamily="34" charset="0"/>
              <a:buChar char="•"/>
            </a:pPr>
            <a:r>
              <a:rPr lang="fr-FR" sz="2400" dirty="0">
                <a:latin typeface="Averta" pitchFamily="2" charset="77"/>
              </a:rPr>
              <a:t>Formation technologique</a:t>
            </a:r>
          </a:p>
          <a:p>
            <a:pPr marL="342900" marR="0" indent="-342900" algn="l" defTabSz="584200" rtl="0" fontAlgn="auto" latinLnBrk="0" hangingPunct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432FF"/>
              </a:buClr>
              <a:buSzTx/>
              <a:buFont typeface="Arial" panose="020B0604020202020204" pitchFamily="34" charset="0"/>
              <a:buChar char="•"/>
              <a:tabLst/>
            </a:pPr>
            <a:r>
              <a:rPr kumimoji="0" lang="fr-FR" sz="24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verta" pitchFamily="2" charset="77"/>
                <a:sym typeface="Helvetica Light"/>
              </a:rPr>
              <a:t>BUT en 3 ans + LP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2F88C999-F72D-C74E-803C-F73F9A06D022}"/>
              </a:ext>
            </a:extLst>
          </p:cNvPr>
          <p:cNvGrpSpPr/>
          <p:nvPr/>
        </p:nvGrpSpPr>
        <p:grpSpPr>
          <a:xfrm>
            <a:off x="385011" y="1462200"/>
            <a:ext cx="9384630" cy="5265365"/>
            <a:chOff x="385011" y="1462200"/>
            <a:chExt cx="9384630" cy="5265365"/>
          </a:xfrm>
        </p:grpSpPr>
        <p:sp>
          <p:nvSpPr>
            <p:cNvPr id="2" name="Frame 1">
              <a:extLst>
                <a:ext uri="{FF2B5EF4-FFF2-40B4-BE49-F238E27FC236}">
                  <a16:creationId xmlns:a16="http://schemas.microsoft.com/office/drawing/2014/main" id="{D8B8CF15-DE3D-AA4A-ABDC-4DCBC646F271}"/>
                </a:ext>
              </a:extLst>
            </p:cNvPr>
            <p:cNvSpPr/>
            <p:nvPr/>
          </p:nvSpPr>
          <p:spPr>
            <a:xfrm>
              <a:off x="385011" y="1462200"/>
              <a:ext cx="3570972" cy="1916267"/>
            </a:xfrm>
            <a:prstGeom prst="frame">
              <a:avLst>
                <a:gd name="adj1" fmla="val 3961"/>
              </a:avLst>
            </a:prstGeom>
            <a:blipFill rotWithShape="1">
              <a:blip r:embed="rId4"/>
              <a:srcRect/>
              <a:tile tx="0" ty="0" sx="100000" sy="100000" flip="none" algn="tl"/>
            </a:blipFill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fr-FR" sz="24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endParaRPr>
            </a:p>
          </p:txBody>
        </p:sp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2F4DDC3E-0D04-6D43-B25D-B40AE3D08378}"/>
                </a:ext>
              </a:extLst>
            </p:cNvPr>
            <p:cNvGrpSpPr/>
            <p:nvPr/>
          </p:nvGrpSpPr>
          <p:grpSpPr>
            <a:xfrm>
              <a:off x="5629474" y="5009109"/>
              <a:ext cx="4140167" cy="1718456"/>
              <a:chOff x="5629474" y="5009109"/>
              <a:chExt cx="4140167" cy="1718456"/>
            </a:xfrm>
          </p:grpSpPr>
          <p:sp>
            <p:nvSpPr>
              <p:cNvPr id="9" name="Frame 8">
                <a:extLst>
                  <a:ext uri="{FF2B5EF4-FFF2-40B4-BE49-F238E27FC236}">
                    <a16:creationId xmlns:a16="http://schemas.microsoft.com/office/drawing/2014/main" id="{E26231DA-D55F-4043-9F0D-F991B23BF050}"/>
                  </a:ext>
                </a:extLst>
              </p:cNvPr>
              <p:cNvSpPr/>
              <p:nvPr/>
            </p:nvSpPr>
            <p:spPr>
              <a:xfrm>
                <a:off x="5629474" y="5009109"/>
                <a:ext cx="4140167" cy="1718456"/>
              </a:xfrm>
              <a:prstGeom prst="frame">
                <a:avLst>
                  <a:gd name="adj1" fmla="val 3961"/>
                </a:avLst>
              </a:prstGeom>
              <a:blipFill rotWithShape="1">
                <a:blip r:embed="rId4"/>
                <a:srcRect/>
                <a:tile tx="0" ty="0" sx="100000" sy="100000" flip="none" algn="tl"/>
              </a:blipFill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5842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fr-FR" sz="2400" b="0" i="0" u="none" strike="noStrike" cap="none" spc="0" normalizeH="0" baseline="0">
                  <a:ln>
                    <a:noFill/>
                  </a:ln>
                  <a:solidFill>
                    <a:srgbClr val="FFFFFF"/>
                  </a:solidFill>
                  <a:effectLst/>
                  <a:uFillTx/>
                  <a:latin typeface="+mn-lt"/>
                  <a:ea typeface="+mn-ea"/>
                  <a:cs typeface="+mn-cs"/>
                  <a:sym typeface="Helvetica Light"/>
                </a:endParaRPr>
              </a:p>
            </p:txBody>
          </p:sp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6AFDA872-6086-0843-BD0E-CE8730EF7520}"/>
                  </a:ext>
                </a:extLst>
              </p:cNvPr>
              <p:cNvSpPr txBox="1"/>
              <p:nvPr/>
            </p:nvSpPr>
            <p:spPr>
              <a:xfrm>
                <a:off x="5784783" y="5162006"/>
                <a:ext cx="3889795" cy="1487587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l" defTabSz="5842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fr-FR" sz="1800" dirty="0">
                    <a:latin typeface="Averta" pitchFamily="2" charset="77"/>
                  </a:rPr>
                  <a:t>Formation doctorale au LEME:</a:t>
                </a:r>
              </a:p>
              <a:p>
                <a:pPr marL="0" marR="0" indent="0" algn="l" defTabSz="5842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fr-FR" sz="1800" dirty="0">
                    <a:latin typeface="Averta" pitchFamily="2" charset="77"/>
                  </a:rPr>
                  <a:t>Labo </a:t>
                </a:r>
                <a:r>
                  <a:rPr lang="fr-FR" sz="1800" dirty="0">
                    <a:solidFill>
                      <a:schemeClr val="accent5">
                        <a:lumMod val="60000"/>
                        <a:lumOff val="40000"/>
                      </a:schemeClr>
                    </a:solidFill>
                    <a:latin typeface="Averta" pitchFamily="2" charset="77"/>
                  </a:rPr>
                  <a:t>Energétique</a:t>
                </a:r>
                <a:r>
                  <a:rPr lang="fr-FR" sz="1800" dirty="0">
                    <a:latin typeface="Averta" pitchFamily="2" charset="77"/>
                  </a:rPr>
                  <a:t> </a:t>
                </a:r>
                <a:r>
                  <a:rPr lang="fr-FR" sz="1800" dirty="0">
                    <a:solidFill>
                      <a:srgbClr val="0070C0"/>
                    </a:solidFill>
                    <a:latin typeface="Averta" pitchFamily="2" charset="77"/>
                  </a:rPr>
                  <a:t>Mécanique</a:t>
                </a:r>
                <a:r>
                  <a:rPr lang="fr-FR" sz="1800" dirty="0">
                    <a:latin typeface="Averta" pitchFamily="2" charset="77"/>
                  </a:rPr>
                  <a:t> </a:t>
                </a:r>
                <a:r>
                  <a:rPr lang="fr-FR" sz="1800" dirty="0">
                    <a:solidFill>
                      <a:srgbClr val="00B050"/>
                    </a:solidFill>
                    <a:latin typeface="Averta" pitchFamily="2" charset="77"/>
                  </a:rPr>
                  <a:t>Electromagnétisme</a:t>
                </a:r>
              </a:p>
              <a:p>
                <a:pPr marL="0" marR="0" indent="0" algn="l" defTabSz="5842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fr-FR" sz="1800" dirty="0">
                    <a:latin typeface="Averta" pitchFamily="2" charset="77"/>
                  </a:rPr>
                  <a:t>31 </a:t>
                </a:r>
                <a:r>
                  <a:rPr lang="fr-FR" sz="1800" dirty="0" err="1">
                    <a:latin typeface="Averta" pitchFamily="2" charset="77"/>
                  </a:rPr>
                  <a:t>Ens</a:t>
                </a:r>
                <a:r>
                  <a:rPr lang="fr-FR" sz="1800" dirty="0">
                    <a:latin typeface="Averta" pitchFamily="2" charset="77"/>
                  </a:rPr>
                  <a:t>-Chercheurs, ~15 doctorants</a:t>
                </a:r>
              </a:p>
              <a:p>
                <a:pPr marL="0" marR="0" indent="0" algn="l" defTabSz="5842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fr-FR" sz="1800" u="none" strike="noStrike" cap="none" spc="0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  <a:latin typeface="Averta" pitchFamily="2" charset="77"/>
                    <a:sym typeface="Helvetica Light"/>
                  </a:rPr>
                  <a:t>Présentation </a:t>
                </a:r>
                <a:r>
                  <a:rPr kumimoji="0" lang="fr-FR" sz="1800" u="none" strike="noStrike" cap="none" spc="0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  <a:latin typeface="Averta" pitchFamily="2" charset="77"/>
                    <a:sym typeface="Helvetica Light"/>
                  </a:rPr>
                  <a:t>le 3-01-2025 </a:t>
                </a:r>
                <a:r>
                  <a:rPr kumimoji="0" lang="fr-FR" sz="1800" u="none" strike="noStrike" cap="none" spc="0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  <a:latin typeface="Averta" pitchFamily="2" charset="77"/>
                    <a:sym typeface="Helvetica Light"/>
                  </a:rPr>
                  <a:t>PM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62321589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Shape 164"/>
          <p:cNvSpPr/>
          <p:nvPr/>
        </p:nvSpPr>
        <p:spPr>
          <a:xfrm>
            <a:off x="-8906496" y="-3872"/>
            <a:ext cx="9970743" cy="689875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38" y="21600"/>
                </a:moveTo>
                <a:lnTo>
                  <a:pt x="21600" y="21600"/>
                </a:lnTo>
                <a:lnTo>
                  <a:pt x="3854" y="0"/>
                </a:lnTo>
                <a:lnTo>
                  <a:pt x="0" y="0"/>
                </a:lnTo>
                <a:lnTo>
                  <a:pt x="38" y="21600"/>
                </a:lnTo>
                <a:close/>
              </a:path>
            </a:pathLst>
          </a:custGeom>
          <a:solidFill>
            <a:srgbClr val="D8232A"/>
          </a:solidFill>
          <a:ln w="12700">
            <a:miter lim="400000"/>
          </a:ln>
          <a:effectLst/>
        </p:spPr>
        <p:txBody>
          <a:bodyPr lIns="37419" tIns="37419" rIns="37419" bIns="37419" anchor="ctr"/>
          <a:lstStyle/>
          <a:p>
            <a:pPr>
              <a:defRPr sz="24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65" name="Shape 165"/>
          <p:cNvSpPr/>
          <p:nvPr/>
        </p:nvSpPr>
        <p:spPr>
          <a:xfrm>
            <a:off x="2104236" y="5151407"/>
            <a:ext cx="10621450" cy="372561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570" y="0"/>
                </a:moveTo>
                <a:lnTo>
                  <a:pt x="70" y="16099"/>
                </a:lnTo>
                <a:lnTo>
                  <a:pt x="0" y="21600"/>
                </a:lnTo>
                <a:lnTo>
                  <a:pt x="21600" y="21600"/>
                </a:lnTo>
                <a:lnTo>
                  <a:pt x="21570" y="0"/>
                </a:lnTo>
                <a:close/>
              </a:path>
            </a:pathLst>
          </a:custGeom>
          <a:solidFill>
            <a:srgbClr val="DCDEE0"/>
          </a:solidFill>
          <a:ln w="12700">
            <a:miter lim="400000"/>
          </a:ln>
          <a:effectLst/>
        </p:spPr>
        <p:txBody>
          <a:bodyPr lIns="37419" tIns="37419" rIns="37419" bIns="37419" anchor="ctr"/>
          <a:lstStyle/>
          <a:p>
            <a:pPr>
              <a:defRPr sz="2400"/>
            </a:pPr>
            <a:endParaRPr/>
          </a:p>
        </p:txBody>
      </p:sp>
      <p:pic>
        <p:nvPicPr>
          <p:cNvPr id="166" name="pasted-image.pd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85627" y="6012380"/>
            <a:ext cx="1485751" cy="292257"/>
          </a:xfrm>
          <a:prstGeom prst="rect">
            <a:avLst/>
          </a:prstGeom>
          <a:ln w="12700">
            <a:miter lim="400000"/>
          </a:ln>
        </p:spPr>
      </p:pic>
      <p:sp>
        <p:nvSpPr>
          <p:cNvPr id="167" name="Shape 167"/>
          <p:cNvSpPr/>
          <p:nvPr/>
        </p:nvSpPr>
        <p:spPr>
          <a:xfrm>
            <a:off x="659142" y="546199"/>
            <a:ext cx="9246858" cy="99719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28064" tIns="28064" rIns="28064" bIns="28064">
            <a:spAutoFit/>
          </a:bodyPr>
          <a:lstStyle/>
          <a:p>
            <a:pPr algn="l">
              <a:defRPr sz="4000">
                <a:solidFill>
                  <a:srgbClr val="D8232A"/>
                </a:solidFill>
                <a:latin typeface="Averta"/>
                <a:ea typeface="Averta"/>
                <a:cs typeface="Averta"/>
                <a:sym typeface="Averta"/>
              </a:defRPr>
            </a:pPr>
            <a:r>
              <a:rPr lang="en-GB" sz="4000" dirty="0">
                <a:latin typeface="Averta Regular"/>
                <a:ea typeface="Arial" charset="0"/>
                <a:cs typeface="Averta Regular"/>
              </a:rPr>
              <a:t>Master GI: 3 </a:t>
            </a:r>
            <a:r>
              <a:rPr lang="en-GB" sz="4000" dirty="0" err="1">
                <a:latin typeface="Averta Regular"/>
                <a:ea typeface="Arial" charset="0"/>
                <a:cs typeface="Averta Regular"/>
              </a:rPr>
              <a:t>parcours</a:t>
            </a:r>
            <a:endParaRPr sz="4000" dirty="0">
              <a:latin typeface="Averta Regular"/>
              <a:ea typeface="Arial" charset="0"/>
              <a:cs typeface="Averta Regular"/>
            </a:endParaRPr>
          </a:p>
          <a:p>
            <a:pPr algn="l">
              <a:lnSpc>
                <a:spcPts val="1989"/>
              </a:lnSpc>
              <a:defRPr sz="4900">
                <a:solidFill>
                  <a:srgbClr val="D8232A"/>
                </a:solidFill>
                <a:latin typeface="Averta"/>
                <a:ea typeface="Averta"/>
                <a:cs typeface="Averta"/>
                <a:sym typeface="Averta"/>
              </a:defRPr>
            </a:pPr>
            <a:r>
              <a:rPr sz="4000" dirty="0">
                <a:latin typeface="Averta Regular"/>
                <a:cs typeface="Averta Regular"/>
              </a:rPr>
              <a:t>_</a:t>
            </a:r>
          </a:p>
        </p:txBody>
      </p:sp>
      <p:sp>
        <p:nvSpPr>
          <p:cNvPr id="171" name="Shape 171"/>
          <p:cNvSpPr/>
          <p:nvPr/>
        </p:nvSpPr>
        <p:spPr>
          <a:xfrm>
            <a:off x="885549" y="1740383"/>
            <a:ext cx="8794044" cy="205277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37419" tIns="37419" rIns="37419" bIns="37419">
            <a:spAutoFit/>
          </a:bodyPr>
          <a:lstStyle/>
          <a:p>
            <a:pPr marL="245564" indent="-245564" algn="l">
              <a:lnSpc>
                <a:spcPct val="150000"/>
              </a:lnSpc>
              <a:buSzPct val="151000"/>
              <a:buChar char="•"/>
              <a:defRPr sz="1900">
                <a:solidFill>
                  <a:srgbClr val="D8232A"/>
                </a:solidFill>
                <a:latin typeface="Averta"/>
                <a:ea typeface="Averta"/>
                <a:cs typeface="Averta"/>
                <a:sym typeface="Averta"/>
              </a:defRPr>
            </a:pPr>
            <a:r>
              <a:rPr lang="en-GB" sz="2200" b="1" dirty="0">
                <a:solidFill>
                  <a:schemeClr val="accent2"/>
                </a:solidFill>
                <a:latin typeface="Averta SemiBold" pitchFamily="2" charset="77"/>
                <a:ea typeface="Arial" charset="0"/>
                <a:cs typeface="Averta Regular"/>
              </a:rPr>
              <a:t>EESC </a:t>
            </a:r>
            <a:r>
              <a:rPr lang="en-GB" sz="2200" dirty="0">
                <a:solidFill>
                  <a:schemeClr val="accent2"/>
                </a:solidFill>
                <a:latin typeface="Averta Regular"/>
                <a:ea typeface="Arial" charset="0"/>
                <a:cs typeface="Averta Regular"/>
              </a:rPr>
              <a:t>: </a:t>
            </a:r>
            <a:r>
              <a:rPr lang="en-GB" sz="2200" dirty="0" err="1">
                <a:solidFill>
                  <a:schemeClr val="accent2"/>
                </a:solidFill>
                <a:latin typeface="Averta Regular"/>
                <a:ea typeface="Arial" charset="0"/>
                <a:cs typeface="Averta Regular"/>
              </a:rPr>
              <a:t>Electronique</a:t>
            </a:r>
            <a:r>
              <a:rPr lang="en-GB" sz="2200" dirty="0">
                <a:solidFill>
                  <a:schemeClr val="accent2"/>
                </a:solidFill>
                <a:latin typeface="Averta Regular"/>
                <a:ea typeface="Arial" charset="0"/>
                <a:cs typeface="Averta Regular"/>
              </a:rPr>
              <a:t> </a:t>
            </a:r>
            <a:r>
              <a:rPr lang="en-GB" sz="2200" dirty="0" err="1">
                <a:solidFill>
                  <a:schemeClr val="accent2"/>
                </a:solidFill>
                <a:latin typeface="Averta Regular"/>
                <a:ea typeface="Arial" charset="0"/>
                <a:cs typeface="Averta Regular"/>
              </a:rPr>
              <a:t>Embarquée</a:t>
            </a:r>
            <a:r>
              <a:rPr lang="en-GB" sz="2200" dirty="0">
                <a:solidFill>
                  <a:schemeClr val="accent2"/>
                </a:solidFill>
                <a:latin typeface="Averta Regular"/>
                <a:ea typeface="Arial" charset="0"/>
                <a:cs typeface="Averta Regular"/>
              </a:rPr>
              <a:t> et </a:t>
            </a:r>
            <a:r>
              <a:rPr lang="en-GB" sz="2200" dirty="0" err="1">
                <a:solidFill>
                  <a:schemeClr val="accent2"/>
                </a:solidFill>
                <a:latin typeface="Averta Regular"/>
                <a:ea typeface="Arial" charset="0"/>
                <a:cs typeface="Averta Regular"/>
              </a:rPr>
              <a:t>Systèmes</a:t>
            </a:r>
            <a:r>
              <a:rPr lang="en-GB" sz="2200" dirty="0">
                <a:solidFill>
                  <a:schemeClr val="accent2"/>
                </a:solidFill>
                <a:latin typeface="Averta Regular"/>
                <a:ea typeface="Arial" charset="0"/>
                <a:cs typeface="Averta Regular"/>
              </a:rPr>
              <a:t> de Communication</a:t>
            </a:r>
            <a:endParaRPr sz="2200" dirty="0">
              <a:solidFill>
                <a:schemeClr val="accent2"/>
              </a:solidFill>
              <a:latin typeface="Averta Regular"/>
              <a:ea typeface="Arial" charset="0"/>
              <a:cs typeface="Averta Regular"/>
            </a:endParaRPr>
          </a:p>
          <a:p>
            <a:pPr marL="245564" indent="-245564" algn="l">
              <a:lnSpc>
                <a:spcPct val="150000"/>
              </a:lnSpc>
              <a:buSzPct val="151000"/>
              <a:buChar char="•"/>
              <a:defRPr sz="1900">
                <a:solidFill>
                  <a:srgbClr val="D8232A"/>
                </a:solidFill>
                <a:latin typeface="Averta"/>
                <a:ea typeface="Averta"/>
                <a:cs typeface="Averta"/>
                <a:sym typeface="Averta"/>
              </a:defRPr>
            </a:pPr>
            <a:r>
              <a:rPr lang="en-GB" sz="2200" b="1" dirty="0">
                <a:latin typeface="Averta SemiBold" pitchFamily="2" charset="77"/>
                <a:ea typeface="Arial" charset="0"/>
                <a:cs typeface="Averta Regular"/>
              </a:rPr>
              <a:t>ENMA</a:t>
            </a:r>
            <a:r>
              <a:rPr lang="en-GB" sz="2200" dirty="0">
                <a:latin typeface="Averta Regular"/>
                <a:ea typeface="Arial" charset="0"/>
                <a:cs typeface="Averta Regular"/>
              </a:rPr>
              <a:t> : </a:t>
            </a:r>
            <a:r>
              <a:rPr lang="en-GB" sz="2200" dirty="0" err="1">
                <a:latin typeface="Averta Regular"/>
                <a:ea typeface="Arial" charset="0"/>
                <a:cs typeface="Averta Regular"/>
              </a:rPr>
              <a:t>Energétique</a:t>
            </a:r>
            <a:r>
              <a:rPr lang="en-GB" sz="2200" dirty="0">
                <a:latin typeface="Averta Regular"/>
                <a:ea typeface="Arial" charset="0"/>
                <a:cs typeface="Averta Regular"/>
              </a:rPr>
              <a:t> et </a:t>
            </a:r>
            <a:r>
              <a:rPr lang="en-GB" sz="2200" dirty="0" err="1">
                <a:latin typeface="Averta Regular"/>
                <a:ea typeface="Arial" charset="0"/>
                <a:cs typeface="Averta Regular"/>
              </a:rPr>
              <a:t>Matériaux</a:t>
            </a:r>
            <a:endParaRPr lang="en-GB" sz="2200" dirty="0">
              <a:latin typeface="Averta Regular"/>
              <a:ea typeface="Arial" charset="0"/>
              <a:cs typeface="Averta Regular"/>
            </a:endParaRPr>
          </a:p>
          <a:p>
            <a:pPr marL="245564" indent="-245564" algn="l">
              <a:lnSpc>
                <a:spcPct val="150000"/>
              </a:lnSpc>
              <a:buSzPct val="151000"/>
              <a:buChar char="•"/>
              <a:defRPr sz="1900">
                <a:solidFill>
                  <a:srgbClr val="D8232A"/>
                </a:solidFill>
                <a:latin typeface="Averta"/>
                <a:ea typeface="Averta"/>
                <a:cs typeface="Averta"/>
                <a:sym typeface="Averta"/>
              </a:defRPr>
            </a:pPr>
            <a:r>
              <a:rPr lang="en-GB" sz="2200" b="1" dirty="0">
                <a:solidFill>
                  <a:schemeClr val="accent1"/>
                </a:solidFill>
                <a:latin typeface="Averta SemiBold" pitchFamily="2" charset="77"/>
                <a:ea typeface="Arial" charset="0"/>
                <a:cs typeface="Averta Regular"/>
              </a:rPr>
              <a:t>MSCAE</a:t>
            </a:r>
            <a:r>
              <a:rPr lang="en-GB" sz="2200" dirty="0">
                <a:solidFill>
                  <a:schemeClr val="accent1"/>
                </a:solidFill>
                <a:latin typeface="Averta Regular"/>
                <a:ea typeface="Arial" charset="0"/>
                <a:cs typeface="Averta Regular"/>
              </a:rPr>
              <a:t> : </a:t>
            </a:r>
            <a:r>
              <a:rPr lang="en-GB" sz="2200" dirty="0" err="1">
                <a:solidFill>
                  <a:schemeClr val="accent1"/>
                </a:solidFill>
                <a:latin typeface="Averta Regular"/>
                <a:ea typeface="Arial" charset="0"/>
                <a:cs typeface="Averta Regular"/>
              </a:rPr>
              <a:t>Mécanique</a:t>
            </a:r>
            <a:r>
              <a:rPr lang="en-GB" sz="2200" dirty="0">
                <a:solidFill>
                  <a:schemeClr val="accent1"/>
                </a:solidFill>
                <a:latin typeface="Averta Regular"/>
                <a:ea typeface="Arial" charset="0"/>
                <a:cs typeface="Averta Regular"/>
              </a:rPr>
              <a:t> des Structures Composites : </a:t>
            </a:r>
            <a:br>
              <a:rPr lang="en-GB" sz="2200" dirty="0">
                <a:solidFill>
                  <a:schemeClr val="accent1"/>
                </a:solidFill>
                <a:latin typeface="Averta Regular"/>
                <a:ea typeface="Arial" charset="0"/>
                <a:cs typeface="Averta Regular"/>
              </a:rPr>
            </a:br>
            <a:r>
              <a:rPr lang="en-GB" sz="2200" dirty="0">
                <a:solidFill>
                  <a:schemeClr val="accent1"/>
                </a:solidFill>
                <a:latin typeface="Averta Regular"/>
                <a:ea typeface="Arial" charset="0"/>
                <a:cs typeface="Averta Regular"/>
              </a:rPr>
              <a:t>										</a:t>
            </a:r>
            <a:r>
              <a:rPr lang="en-GB" sz="2200" dirty="0" err="1">
                <a:solidFill>
                  <a:schemeClr val="accent1"/>
                </a:solidFill>
                <a:latin typeface="Averta Regular"/>
                <a:ea typeface="Arial" charset="0"/>
                <a:cs typeface="Averta Regular"/>
              </a:rPr>
              <a:t>Aéronautique</a:t>
            </a:r>
            <a:r>
              <a:rPr lang="en-GB" sz="2200" dirty="0">
                <a:solidFill>
                  <a:schemeClr val="accent1"/>
                </a:solidFill>
                <a:latin typeface="Averta Regular"/>
                <a:ea typeface="Arial" charset="0"/>
                <a:cs typeface="Averta Regular"/>
              </a:rPr>
              <a:t> &amp; Eco-conception </a:t>
            </a:r>
          </a:p>
        </p:txBody>
      </p:sp>
      <p:sp>
        <p:nvSpPr>
          <p:cNvPr id="8" name="Shape 171">
            <a:extLst>
              <a:ext uri="{FF2B5EF4-FFF2-40B4-BE49-F238E27FC236}">
                <a16:creationId xmlns:a16="http://schemas.microsoft.com/office/drawing/2014/main" id="{56C4D1CB-56B7-C44C-B68E-BDB03A3014F5}"/>
              </a:ext>
            </a:extLst>
          </p:cNvPr>
          <p:cNvSpPr/>
          <p:nvPr/>
        </p:nvSpPr>
        <p:spPr>
          <a:xfrm>
            <a:off x="659142" y="3990154"/>
            <a:ext cx="9020451" cy="258882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37419" tIns="37419" rIns="37419" bIns="37419">
            <a:spAutoFit/>
          </a:bodyPr>
          <a:lstStyle/>
          <a:p>
            <a:pPr algn="l">
              <a:spcAft>
                <a:spcPts val="1326"/>
              </a:spcAft>
              <a:buSzPct val="151000"/>
              <a:defRPr sz="1900">
                <a:solidFill>
                  <a:srgbClr val="53585F"/>
                </a:solidFill>
                <a:latin typeface="Averta"/>
                <a:ea typeface="Averta"/>
                <a:cs typeface="Averta"/>
                <a:sym typeface="Averta"/>
              </a:defRPr>
            </a:pPr>
            <a:r>
              <a:rPr lang="en-GB" sz="2400" dirty="0" err="1">
                <a:solidFill>
                  <a:schemeClr val="tx2"/>
                </a:solidFill>
                <a:latin typeface="Averta Semibold"/>
                <a:ea typeface="Arial" charset="0"/>
                <a:cs typeface="Averta Semibold"/>
              </a:rPr>
              <a:t>Dans</a:t>
            </a:r>
            <a:r>
              <a:rPr lang="en-GB" sz="2400" dirty="0">
                <a:solidFill>
                  <a:schemeClr val="tx2"/>
                </a:solidFill>
                <a:latin typeface="Averta Semibold"/>
                <a:ea typeface="Arial" charset="0"/>
                <a:cs typeface="Averta Semibold"/>
              </a:rPr>
              <a:t> la </a:t>
            </a:r>
            <a:r>
              <a:rPr lang="en-GB" sz="2400" dirty="0" err="1">
                <a:solidFill>
                  <a:schemeClr val="tx2"/>
                </a:solidFill>
                <a:latin typeface="Averta Semibold"/>
                <a:ea typeface="Arial" charset="0"/>
                <a:cs typeface="Averta Semibold"/>
              </a:rPr>
              <a:t>logique</a:t>
            </a:r>
            <a:r>
              <a:rPr lang="en-GB" sz="2400" dirty="0">
                <a:solidFill>
                  <a:schemeClr val="tx2"/>
                </a:solidFill>
                <a:latin typeface="Averta Semibold"/>
                <a:ea typeface="Arial" charset="0"/>
                <a:cs typeface="Averta Semibold"/>
              </a:rPr>
              <a:t> de la structure des SPI </a:t>
            </a:r>
            <a:r>
              <a:rPr lang="en-GB" sz="2400" dirty="0" err="1">
                <a:solidFill>
                  <a:schemeClr val="tx2"/>
                </a:solidFill>
                <a:latin typeface="Averta Semibold"/>
                <a:ea typeface="Arial" charset="0"/>
                <a:cs typeface="Averta Semibold"/>
              </a:rPr>
              <a:t>à</a:t>
            </a:r>
            <a:r>
              <a:rPr lang="en-GB" sz="2400" dirty="0">
                <a:solidFill>
                  <a:schemeClr val="tx2"/>
                </a:solidFill>
                <a:latin typeface="Averta Semibold"/>
                <a:ea typeface="Arial" charset="0"/>
                <a:cs typeface="Averta Semibold"/>
              </a:rPr>
              <a:t> Ville </a:t>
            </a:r>
            <a:r>
              <a:rPr lang="en-GB" sz="2400" dirty="0" err="1">
                <a:solidFill>
                  <a:schemeClr val="tx2"/>
                </a:solidFill>
                <a:latin typeface="Averta Semibold"/>
                <a:ea typeface="Arial" charset="0"/>
                <a:cs typeface="Averta Semibold"/>
              </a:rPr>
              <a:t>d’Avray</a:t>
            </a:r>
            <a:endParaRPr sz="2400" dirty="0">
              <a:solidFill>
                <a:schemeClr val="tx2"/>
              </a:solidFill>
              <a:latin typeface="Averta Semibold"/>
              <a:ea typeface="Arial" charset="0"/>
              <a:cs typeface="Averta Semibold"/>
            </a:endParaRPr>
          </a:p>
          <a:p>
            <a:pPr marL="245564" indent="-245564" algn="l">
              <a:lnSpc>
                <a:spcPct val="150000"/>
              </a:lnSpc>
              <a:buSzPct val="151000"/>
              <a:buChar char="•"/>
              <a:defRPr sz="1900">
                <a:solidFill>
                  <a:srgbClr val="D8232A"/>
                </a:solidFill>
                <a:latin typeface="Averta"/>
                <a:ea typeface="Averta"/>
                <a:cs typeface="Averta"/>
                <a:sym typeface="Averta"/>
              </a:defRPr>
            </a:pPr>
            <a:r>
              <a:rPr lang="en-GB" sz="2200" dirty="0">
                <a:solidFill>
                  <a:schemeClr val="tx1"/>
                </a:solidFill>
                <a:latin typeface="Averta Regular"/>
                <a:ea typeface="Arial" charset="0"/>
                <a:cs typeface="Averta Regular"/>
              </a:rPr>
              <a:t>3 </a:t>
            </a:r>
            <a:r>
              <a:rPr lang="en-GB" sz="2200" dirty="0" err="1">
                <a:solidFill>
                  <a:schemeClr val="tx1"/>
                </a:solidFill>
                <a:latin typeface="Averta Regular"/>
                <a:ea typeface="Arial" charset="0"/>
                <a:cs typeface="Averta Regular"/>
              </a:rPr>
              <a:t>Départements</a:t>
            </a:r>
            <a:r>
              <a:rPr lang="en-GB" sz="2200" dirty="0">
                <a:solidFill>
                  <a:schemeClr val="tx1"/>
                </a:solidFill>
                <a:latin typeface="Averta Regular"/>
                <a:ea typeface="Arial" charset="0"/>
                <a:cs typeface="Averta Regular"/>
              </a:rPr>
              <a:t> IUT : </a:t>
            </a:r>
            <a:r>
              <a:rPr lang="en-GB" sz="2200" dirty="0">
                <a:solidFill>
                  <a:schemeClr val="accent2"/>
                </a:solidFill>
                <a:latin typeface="Averta Regular"/>
                <a:ea typeface="Arial" charset="0"/>
                <a:cs typeface="Averta Regular"/>
              </a:rPr>
              <a:t>GEII</a:t>
            </a:r>
            <a:r>
              <a:rPr lang="en-GB" sz="2200" dirty="0">
                <a:solidFill>
                  <a:schemeClr val="tx1"/>
                </a:solidFill>
                <a:latin typeface="Averta Regular"/>
                <a:ea typeface="Arial" charset="0"/>
                <a:cs typeface="Averta Regular"/>
              </a:rPr>
              <a:t>,</a:t>
            </a:r>
            <a:r>
              <a:rPr lang="en-GB" sz="2200" dirty="0">
                <a:latin typeface="Averta Regular"/>
                <a:ea typeface="Arial" charset="0"/>
                <a:cs typeface="Averta Regular"/>
              </a:rPr>
              <a:t> GTE</a:t>
            </a:r>
            <a:r>
              <a:rPr lang="en-GB" sz="2200" dirty="0">
                <a:solidFill>
                  <a:schemeClr val="tx1"/>
                </a:solidFill>
                <a:latin typeface="Averta Regular"/>
                <a:ea typeface="Arial" charset="0"/>
                <a:cs typeface="Averta Regular"/>
              </a:rPr>
              <a:t>,</a:t>
            </a:r>
            <a:r>
              <a:rPr lang="en-GB" sz="2200" dirty="0">
                <a:latin typeface="Averta Regular"/>
                <a:ea typeface="Arial" charset="0"/>
                <a:cs typeface="Averta Regular"/>
              </a:rPr>
              <a:t> </a:t>
            </a:r>
            <a:r>
              <a:rPr lang="en-GB" sz="2200" dirty="0">
                <a:solidFill>
                  <a:schemeClr val="accent1"/>
                </a:solidFill>
                <a:latin typeface="Averta Regular"/>
                <a:ea typeface="Arial" charset="0"/>
                <a:cs typeface="Averta Regular"/>
              </a:rPr>
              <a:t>GMP</a:t>
            </a:r>
            <a:endParaRPr sz="2200" dirty="0">
              <a:solidFill>
                <a:schemeClr val="accent1"/>
              </a:solidFill>
              <a:latin typeface="Averta Regular"/>
              <a:ea typeface="Arial" charset="0"/>
              <a:cs typeface="Averta Regular"/>
            </a:endParaRPr>
          </a:p>
          <a:p>
            <a:pPr marL="245564" indent="-245564" algn="l">
              <a:lnSpc>
                <a:spcPct val="150000"/>
              </a:lnSpc>
              <a:buSzPct val="151000"/>
              <a:buChar char="•"/>
              <a:defRPr sz="1900">
                <a:solidFill>
                  <a:srgbClr val="D8232A"/>
                </a:solidFill>
                <a:latin typeface="Averta"/>
                <a:ea typeface="Averta"/>
                <a:cs typeface="Averta"/>
                <a:sym typeface="Averta"/>
              </a:defRPr>
            </a:pPr>
            <a:r>
              <a:rPr lang="en-GB" sz="2200" dirty="0">
                <a:solidFill>
                  <a:schemeClr val="tx1"/>
                </a:solidFill>
                <a:latin typeface="Averta Regular"/>
                <a:ea typeface="Arial" charset="0"/>
                <a:cs typeface="Averta Regular"/>
              </a:rPr>
              <a:t>3 </a:t>
            </a:r>
            <a:r>
              <a:rPr lang="en-GB" sz="2200" dirty="0" err="1">
                <a:solidFill>
                  <a:schemeClr val="tx1"/>
                </a:solidFill>
                <a:latin typeface="Averta Regular"/>
                <a:ea typeface="Arial" charset="0"/>
                <a:cs typeface="Averta Regular"/>
              </a:rPr>
              <a:t>Pôles</a:t>
            </a:r>
            <a:r>
              <a:rPr lang="en-GB" sz="2200" dirty="0">
                <a:solidFill>
                  <a:schemeClr val="tx1"/>
                </a:solidFill>
                <a:latin typeface="Averta Regular"/>
                <a:ea typeface="Arial" charset="0"/>
                <a:cs typeface="Averta Regular"/>
              </a:rPr>
              <a:t> du </a:t>
            </a:r>
            <a:r>
              <a:rPr lang="en-GB" sz="2200" dirty="0" err="1">
                <a:solidFill>
                  <a:schemeClr val="tx1"/>
                </a:solidFill>
                <a:latin typeface="Averta Regular"/>
                <a:ea typeface="Arial" charset="0"/>
                <a:cs typeface="Averta Regular"/>
              </a:rPr>
              <a:t>Labo</a:t>
            </a:r>
            <a:r>
              <a:rPr lang="en-GB" sz="2200" dirty="0">
                <a:solidFill>
                  <a:schemeClr val="tx1"/>
                </a:solidFill>
                <a:latin typeface="Averta Regular"/>
                <a:ea typeface="Arial" charset="0"/>
                <a:cs typeface="Averta Regular"/>
              </a:rPr>
              <a:t> de recherche LEME : </a:t>
            </a:r>
            <a:r>
              <a:rPr lang="en-GB" sz="2200" dirty="0" err="1">
                <a:solidFill>
                  <a:schemeClr val="accent2"/>
                </a:solidFill>
                <a:latin typeface="Averta Regular"/>
                <a:ea typeface="Arial" charset="0"/>
                <a:cs typeface="Averta Regular"/>
              </a:rPr>
              <a:t>Electromagnétisme</a:t>
            </a:r>
            <a:r>
              <a:rPr lang="en-GB" sz="2200" dirty="0">
                <a:solidFill>
                  <a:schemeClr val="accent2"/>
                </a:solidFill>
                <a:latin typeface="Averta Regular"/>
                <a:ea typeface="Arial" charset="0"/>
                <a:cs typeface="Averta Regular"/>
              </a:rPr>
              <a:t> &amp; Signal</a:t>
            </a:r>
            <a:r>
              <a:rPr lang="en-GB" sz="2200" dirty="0">
                <a:solidFill>
                  <a:schemeClr val="tx1"/>
                </a:solidFill>
                <a:latin typeface="Averta Regular"/>
                <a:ea typeface="Arial" charset="0"/>
                <a:cs typeface="Averta Regular"/>
              </a:rPr>
              <a:t>, </a:t>
            </a:r>
            <a:r>
              <a:rPr lang="en-GB" sz="2200" dirty="0">
                <a:solidFill>
                  <a:schemeClr val="accent5"/>
                </a:solidFill>
                <a:latin typeface="Averta Regular"/>
                <a:ea typeface="Arial" charset="0"/>
                <a:cs typeface="Averta Regular"/>
              </a:rPr>
              <a:t>Science &amp; </a:t>
            </a:r>
            <a:r>
              <a:rPr lang="en-GB" sz="2200" dirty="0" err="1">
                <a:solidFill>
                  <a:schemeClr val="accent5"/>
                </a:solidFill>
                <a:latin typeface="Averta Regular"/>
                <a:ea typeface="Arial" charset="0"/>
                <a:cs typeface="Averta Regular"/>
              </a:rPr>
              <a:t>Technologie</a:t>
            </a:r>
            <a:r>
              <a:rPr lang="en-GB" sz="2200" dirty="0">
                <a:solidFill>
                  <a:schemeClr val="accent5"/>
                </a:solidFill>
                <a:latin typeface="Averta Regular"/>
                <a:ea typeface="Arial" charset="0"/>
                <a:cs typeface="Averta Regular"/>
              </a:rPr>
              <a:t> de </a:t>
            </a:r>
            <a:r>
              <a:rPr lang="en-GB" sz="2200" dirty="0" err="1">
                <a:solidFill>
                  <a:schemeClr val="accent5"/>
                </a:solidFill>
                <a:latin typeface="Averta Regular"/>
                <a:ea typeface="Arial" charset="0"/>
                <a:cs typeface="Averta Regular"/>
              </a:rPr>
              <a:t>l’Energie</a:t>
            </a:r>
            <a:r>
              <a:rPr lang="en-GB" sz="2200" dirty="0">
                <a:solidFill>
                  <a:schemeClr val="tx1"/>
                </a:solidFill>
                <a:latin typeface="Averta Regular"/>
                <a:ea typeface="Arial" charset="0"/>
                <a:cs typeface="Averta Regular"/>
              </a:rPr>
              <a:t>, </a:t>
            </a:r>
            <a:r>
              <a:rPr lang="en-GB" sz="2200" dirty="0" err="1">
                <a:solidFill>
                  <a:schemeClr val="accent1"/>
                </a:solidFill>
                <a:latin typeface="Averta Regular"/>
                <a:ea typeface="Arial" charset="0"/>
                <a:cs typeface="Averta Regular"/>
              </a:rPr>
              <a:t>Mécanique</a:t>
            </a:r>
            <a:r>
              <a:rPr lang="en-GB" sz="2200" dirty="0">
                <a:solidFill>
                  <a:schemeClr val="accent1"/>
                </a:solidFill>
                <a:latin typeface="Averta Regular"/>
                <a:ea typeface="Arial" charset="0"/>
                <a:cs typeface="Averta Regular"/>
              </a:rPr>
              <a:t> des </a:t>
            </a:r>
            <a:r>
              <a:rPr lang="en-GB" sz="2200" dirty="0" err="1">
                <a:solidFill>
                  <a:schemeClr val="accent1"/>
                </a:solidFill>
                <a:latin typeface="Averta Regular"/>
                <a:ea typeface="Arial" charset="0"/>
                <a:cs typeface="Averta Regular"/>
              </a:rPr>
              <a:t>Matériaux</a:t>
            </a:r>
            <a:r>
              <a:rPr lang="en-GB" sz="2200" dirty="0">
                <a:solidFill>
                  <a:schemeClr val="accent1"/>
                </a:solidFill>
                <a:latin typeface="Averta Regular"/>
                <a:ea typeface="Arial" charset="0"/>
                <a:cs typeface="Averta Regular"/>
              </a:rPr>
              <a:t>, des Structures &amp; des </a:t>
            </a:r>
            <a:r>
              <a:rPr lang="en-GB" sz="2200" dirty="0" err="1">
                <a:solidFill>
                  <a:schemeClr val="accent1"/>
                </a:solidFill>
                <a:latin typeface="Averta Regular"/>
                <a:ea typeface="Arial" charset="0"/>
                <a:cs typeface="Averta Regular"/>
              </a:rPr>
              <a:t>Systèmes</a:t>
            </a:r>
            <a:endParaRPr lang="en-GB" sz="2200" dirty="0">
              <a:solidFill>
                <a:schemeClr val="accent1"/>
              </a:solidFill>
              <a:latin typeface="Averta Regular"/>
              <a:ea typeface="Arial" charset="0"/>
              <a:cs typeface="Averta Regular"/>
            </a:endParaRPr>
          </a:p>
        </p:txBody>
      </p:sp>
    </p:spTree>
    <p:extLst>
      <p:ext uri="{BB962C8B-B14F-4D97-AF65-F5344CB8AC3E}">
        <p14:creationId xmlns:p14="http://schemas.microsoft.com/office/powerpoint/2010/main" val="688009503"/>
      </p:ext>
    </p:extLst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Shape 164"/>
          <p:cNvSpPr/>
          <p:nvPr/>
        </p:nvSpPr>
        <p:spPr>
          <a:xfrm>
            <a:off x="-8906496" y="-3872"/>
            <a:ext cx="9970743" cy="689875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38" y="21600"/>
                </a:moveTo>
                <a:lnTo>
                  <a:pt x="21600" y="21600"/>
                </a:lnTo>
                <a:lnTo>
                  <a:pt x="3854" y="0"/>
                </a:lnTo>
                <a:lnTo>
                  <a:pt x="0" y="0"/>
                </a:lnTo>
                <a:lnTo>
                  <a:pt x="38" y="21600"/>
                </a:lnTo>
                <a:close/>
              </a:path>
            </a:pathLst>
          </a:custGeom>
          <a:solidFill>
            <a:srgbClr val="D8232A"/>
          </a:solidFill>
          <a:ln w="12700">
            <a:miter lim="400000"/>
          </a:ln>
          <a:effectLst/>
        </p:spPr>
        <p:txBody>
          <a:bodyPr lIns="37419" tIns="37419" rIns="37419" bIns="37419" anchor="ctr"/>
          <a:lstStyle/>
          <a:p>
            <a:pPr>
              <a:defRPr sz="24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65" name="Shape 165"/>
          <p:cNvSpPr/>
          <p:nvPr/>
        </p:nvSpPr>
        <p:spPr>
          <a:xfrm>
            <a:off x="2104236" y="5151407"/>
            <a:ext cx="10621450" cy="372561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570" y="0"/>
                </a:moveTo>
                <a:lnTo>
                  <a:pt x="70" y="16099"/>
                </a:lnTo>
                <a:lnTo>
                  <a:pt x="0" y="21600"/>
                </a:lnTo>
                <a:lnTo>
                  <a:pt x="21600" y="21600"/>
                </a:lnTo>
                <a:lnTo>
                  <a:pt x="21570" y="0"/>
                </a:lnTo>
                <a:close/>
              </a:path>
            </a:pathLst>
          </a:custGeom>
          <a:solidFill>
            <a:srgbClr val="DCDEE0"/>
          </a:solidFill>
          <a:ln w="12700">
            <a:miter lim="400000"/>
          </a:ln>
          <a:effectLst/>
        </p:spPr>
        <p:txBody>
          <a:bodyPr lIns="37419" tIns="37419" rIns="37419" bIns="37419" anchor="ctr"/>
          <a:lstStyle/>
          <a:p>
            <a:pPr>
              <a:defRPr sz="2400"/>
            </a:pPr>
            <a:endParaRPr/>
          </a:p>
        </p:txBody>
      </p:sp>
      <p:pic>
        <p:nvPicPr>
          <p:cNvPr id="166" name="pasted-image.pd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85627" y="6012380"/>
            <a:ext cx="1485751" cy="292257"/>
          </a:xfrm>
          <a:prstGeom prst="rect">
            <a:avLst/>
          </a:prstGeom>
          <a:ln w="12700">
            <a:miter lim="400000"/>
          </a:ln>
        </p:spPr>
      </p:pic>
      <p:sp>
        <p:nvSpPr>
          <p:cNvPr id="167" name="Shape 167"/>
          <p:cNvSpPr/>
          <p:nvPr/>
        </p:nvSpPr>
        <p:spPr>
          <a:xfrm>
            <a:off x="659142" y="546199"/>
            <a:ext cx="9246858" cy="99719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28064" tIns="28064" rIns="28064" bIns="28064">
            <a:spAutoFit/>
          </a:bodyPr>
          <a:lstStyle/>
          <a:p>
            <a:pPr algn="l">
              <a:defRPr sz="4000">
                <a:solidFill>
                  <a:srgbClr val="D8232A"/>
                </a:solidFill>
                <a:latin typeface="Averta"/>
                <a:ea typeface="Averta"/>
                <a:cs typeface="Averta"/>
                <a:sym typeface="Averta"/>
              </a:defRPr>
            </a:pPr>
            <a:r>
              <a:rPr lang="en-GB" sz="4000" dirty="0">
                <a:latin typeface="Averta Regular"/>
                <a:ea typeface="Arial" charset="0"/>
                <a:cs typeface="Averta Regular"/>
              </a:rPr>
              <a:t>La </a:t>
            </a:r>
            <a:r>
              <a:rPr lang="en-GB" sz="4000" dirty="0" err="1">
                <a:latin typeface="Averta Regular"/>
                <a:ea typeface="Arial" charset="0"/>
                <a:cs typeface="Averta Regular"/>
              </a:rPr>
              <a:t>maquette</a:t>
            </a:r>
            <a:r>
              <a:rPr lang="en-GB" sz="4000" dirty="0">
                <a:latin typeface="Averta Regular"/>
                <a:ea typeface="Arial" charset="0"/>
                <a:cs typeface="Averta Regular"/>
              </a:rPr>
              <a:t> du Master 1 GI</a:t>
            </a:r>
            <a:endParaRPr sz="4000" dirty="0">
              <a:latin typeface="Averta Regular"/>
              <a:ea typeface="Arial" charset="0"/>
              <a:cs typeface="Averta Regular"/>
            </a:endParaRPr>
          </a:p>
          <a:p>
            <a:pPr algn="l">
              <a:lnSpc>
                <a:spcPts val="1989"/>
              </a:lnSpc>
              <a:defRPr sz="4900">
                <a:solidFill>
                  <a:srgbClr val="D8232A"/>
                </a:solidFill>
                <a:latin typeface="Averta"/>
                <a:ea typeface="Averta"/>
                <a:cs typeface="Averta"/>
                <a:sym typeface="Averta"/>
              </a:defRPr>
            </a:pPr>
            <a:r>
              <a:rPr sz="4000" dirty="0">
                <a:latin typeface="Averta Regular"/>
                <a:cs typeface="Averta Regular"/>
              </a:rPr>
              <a:t>_</a:t>
            </a: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5DD5F9D7-0661-EB45-A38C-A1737D4D28C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13326140"/>
              </p:ext>
            </p:extLst>
          </p:nvPr>
        </p:nvGraphicFramePr>
        <p:xfrm>
          <a:off x="221673" y="1508059"/>
          <a:ext cx="9448800" cy="4896201"/>
        </p:xfrm>
        <a:graphic>
          <a:graphicData uri="http://schemas.openxmlformats.org/drawingml/2006/table">
            <a:tbl>
              <a:tblPr/>
              <a:tblGrid>
                <a:gridCol w="774784">
                  <a:extLst>
                    <a:ext uri="{9D8B030D-6E8A-4147-A177-3AD203B41FA5}">
                      <a16:colId xmlns:a16="http://schemas.microsoft.com/office/drawing/2014/main" val="2517419389"/>
                    </a:ext>
                  </a:extLst>
                </a:gridCol>
                <a:gridCol w="2876495">
                  <a:extLst>
                    <a:ext uri="{9D8B030D-6E8A-4147-A177-3AD203B41FA5}">
                      <a16:colId xmlns:a16="http://schemas.microsoft.com/office/drawing/2014/main" val="366265513"/>
                    </a:ext>
                  </a:extLst>
                </a:gridCol>
                <a:gridCol w="3090230">
                  <a:extLst>
                    <a:ext uri="{9D8B030D-6E8A-4147-A177-3AD203B41FA5}">
                      <a16:colId xmlns:a16="http://schemas.microsoft.com/office/drawing/2014/main" val="3932558274"/>
                    </a:ext>
                  </a:extLst>
                </a:gridCol>
                <a:gridCol w="2707291">
                  <a:extLst>
                    <a:ext uri="{9D8B030D-6E8A-4147-A177-3AD203B41FA5}">
                      <a16:colId xmlns:a16="http://schemas.microsoft.com/office/drawing/2014/main" val="3438918011"/>
                    </a:ext>
                  </a:extLst>
                </a:gridCol>
              </a:tblGrid>
              <a:tr h="157161">
                <a:tc>
                  <a:txBody>
                    <a:bodyPr/>
                    <a:lstStyle/>
                    <a:p>
                      <a:pPr algn="l" fontAlgn="b"/>
                      <a:endParaRPr lang="fr-FR" sz="800" b="0" i="0" u="none" strike="noStrike"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7976" marR="7976" marT="7976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fr-FR" sz="1500" b="0" i="0" u="none" strike="noStrike" dirty="0">
                          <a:effectLst/>
                          <a:latin typeface="Verdana" panose="020B0604030504040204" pitchFamily="34" charset="0"/>
                        </a:rPr>
                        <a:t>EESC</a:t>
                      </a:r>
                    </a:p>
                  </a:txBody>
                  <a:tcPr marL="7976" marR="7976" marT="797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fr-FR" sz="1500" b="0" i="0" u="none" strike="noStrike">
                          <a:effectLst/>
                          <a:latin typeface="Verdana" panose="020B0604030504040204" pitchFamily="34" charset="0"/>
                        </a:rPr>
                        <a:t>ENMA</a:t>
                      </a:r>
                    </a:p>
                  </a:txBody>
                  <a:tcPr marL="7976" marR="7976" marT="797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fr-FR" sz="1500" b="0" i="0" u="none" strike="noStrike">
                          <a:effectLst/>
                          <a:latin typeface="Verdana" panose="020B0604030504040204" pitchFamily="34" charset="0"/>
                        </a:rPr>
                        <a:t>MSCAE</a:t>
                      </a:r>
                    </a:p>
                  </a:txBody>
                  <a:tcPr marL="7976" marR="7976" marT="797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54602857"/>
                  </a:ext>
                </a:extLst>
              </a:tr>
              <a:tr h="169251">
                <a:tc>
                  <a:txBody>
                    <a:bodyPr/>
                    <a:lstStyle/>
                    <a:p>
                      <a:pPr algn="l" fontAlgn="b"/>
                      <a:endParaRPr lang="fr-FR" sz="800" b="0" i="0" u="none" strike="noStrike"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7976" marR="7976" marT="7976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88493921"/>
                  </a:ext>
                </a:extLst>
              </a:tr>
              <a:tr h="217609">
                <a:tc rowSpan="10">
                  <a:txBody>
                    <a:bodyPr/>
                    <a:lstStyle/>
                    <a:p>
                      <a:pPr algn="ctr" fontAlgn="ctr"/>
                      <a:r>
                        <a:rPr lang="fr-FR" sz="800" b="1" i="0" u="none" strike="noStrike">
                          <a:effectLst/>
                          <a:latin typeface="Verdana" panose="020B0604030504040204" pitchFamily="34" charset="0"/>
                        </a:rPr>
                        <a:t>Semestre 7</a:t>
                      </a:r>
                    </a:p>
                  </a:txBody>
                  <a:tcPr marL="7976" marR="7976" marT="7976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1" i="0" u="none" strike="noStrike" dirty="0">
                          <a:effectLst/>
                          <a:latin typeface="Verdana" panose="020B0604030504040204" pitchFamily="34" charset="0"/>
                        </a:rPr>
                        <a:t>Electronique 1 (*)</a:t>
                      </a:r>
                    </a:p>
                  </a:txBody>
                  <a:tcPr marL="7976" marR="7976" marT="797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EBF1DE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fr-FR" sz="800" b="1" i="0" u="none" strike="noStrike" dirty="0">
                          <a:effectLst/>
                          <a:latin typeface="Verdana" panose="020B0604030504040204" pitchFamily="34" charset="0"/>
                        </a:rPr>
                        <a:t>Conception, Dimensionnement &amp; Calculs (*)</a:t>
                      </a:r>
                    </a:p>
                  </a:txBody>
                  <a:tcPr marL="7976" marR="7976" marT="79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E4DFE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89134402"/>
                  </a:ext>
                </a:extLst>
              </a:tr>
              <a:tr h="217609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1" i="0" u="none" strike="noStrike" dirty="0">
                          <a:effectLst/>
                          <a:latin typeface="Verdana" panose="020B0604030504040204" pitchFamily="34" charset="0"/>
                        </a:rPr>
                        <a:t>[9 ECTS]</a:t>
                      </a:r>
                    </a:p>
                  </a:txBody>
                  <a:tcPr marL="7976" marR="7976" marT="797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1" i="0" u="none" strike="noStrike" dirty="0">
                          <a:effectLst/>
                          <a:latin typeface="Verdana" panose="020B0604030504040204" pitchFamily="34" charset="0"/>
                        </a:rPr>
                        <a:t>[10,5 ECTS]</a:t>
                      </a:r>
                    </a:p>
                  </a:txBody>
                  <a:tcPr marL="7976" marR="7976" marT="79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DF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1" i="0" u="none" strike="noStrike" dirty="0">
                          <a:effectLst/>
                          <a:latin typeface="Verdana" panose="020B0604030504040204" pitchFamily="34" charset="0"/>
                        </a:rPr>
                        <a:t>[12 ECTS]</a:t>
                      </a:r>
                    </a:p>
                  </a:txBody>
                  <a:tcPr marL="7976" marR="7976" marT="7976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DF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4311285"/>
                  </a:ext>
                </a:extLst>
              </a:tr>
              <a:tr h="217609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1" i="0" u="none" strike="noStrike" dirty="0">
                          <a:effectLst/>
                          <a:latin typeface="Verdana" panose="020B0604030504040204" pitchFamily="34" charset="0"/>
                        </a:rPr>
                        <a:t>Electronique embarquée (*)</a:t>
                      </a:r>
                    </a:p>
                  </a:txBody>
                  <a:tcPr marL="7976" marR="7976" marT="797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EBF1DE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fr-FR" sz="800" b="1" i="0" u="none" strike="noStrike" dirty="0">
                          <a:effectLst/>
                          <a:latin typeface="Verdana" panose="020B0604030504040204" pitchFamily="34" charset="0"/>
                        </a:rPr>
                        <a:t>Matériaux (*)</a:t>
                      </a:r>
                    </a:p>
                  </a:txBody>
                  <a:tcPr marL="7976" marR="7976" marT="79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E4DFE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90470770"/>
                  </a:ext>
                </a:extLst>
              </a:tr>
              <a:tr h="217609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1" i="0" u="none" strike="noStrike" dirty="0">
                          <a:effectLst/>
                          <a:latin typeface="Verdana" panose="020B0604030504040204" pitchFamily="34" charset="0"/>
                        </a:rPr>
                        <a:t>[6 ECTS]</a:t>
                      </a:r>
                    </a:p>
                  </a:txBody>
                  <a:tcPr marL="7976" marR="7976" marT="797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fr-FR" sz="800" b="1" i="0" u="none" strike="noStrike" dirty="0">
                          <a:effectLst/>
                          <a:latin typeface="Verdana" panose="020B0604030504040204" pitchFamily="34" charset="0"/>
                        </a:rPr>
                        <a:t>[6 ECTS]</a:t>
                      </a:r>
                    </a:p>
                  </a:txBody>
                  <a:tcPr marL="7976" marR="7976" marT="79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DFE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54624911"/>
                  </a:ext>
                </a:extLst>
              </a:tr>
              <a:tr h="217609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1" i="0" u="none" strike="noStrike" dirty="0">
                          <a:effectLst/>
                          <a:latin typeface="Verdana" panose="020B0604030504040204" pitchFamily="34" charset="0"/>
                        </a:rPr>
                        <a:t>Electromagnétisme &amp; Hyperfréquences 1 (*)</a:t>
                      </a:r>
                    </a:p>
                  </a:txBody>
                  <a:tcPr marL="7976" marR="7976" marT="797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1" i="0" u="none" strike="noStrike" dirty="0">
                          <a:effectLst/>
                          <a:latin typeface="Verdana" panose="020B0604030504040204" pitchFamily="34" charset="0"/>
                        </a:rPr>
                        <a:t>Energétique (*)</a:t>
                      </a:r>
                    </a:p>
                  </a:txBody>
                  <a:tcPr marL="7976" marR="7976" marT="79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1" i="0" u="none" strike="noStrike" dirty="0">
                          <a:effectLst/>
                          <a:latin typeface="Verdana" panose="020B0604030504040204" pitchFamily="34" charset="0"/>
                        </a:rPr>
                        <a:t>Dynamique (*)</a:t>
                      </a:r>
                    </a:p>
                  </a:txBody>
                  <a:tcPr marL="7976" marR="7976" marT="79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AEE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9207849"/>
                  </a:ext>
                </a:extLst>
              </a:tr>
              <a:tr h="217609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1" i="0" u="none" strike="noStrike" dirty="0">
                          <a:effectLst/>
                          <a:latin typeface="Verdana" panose="020B0604030504040204" pitchFamily="34" charset="0"/>
                        </a:rPr>
                        <a:t>[9 ECTS]</a:t>
                      </a:r>
                    </a:p>
                  </a:txBody>
                  <a:tcPr marL="7976" marR="7976" marT="797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1" i="0" u="none" strike="noStrike" dirty="0">
                          <a:effectLst/>
                          <a:latin typeface="Verdana" panose="020B0604030504040204" pitchFamily="34" charset="0"/>
                        </a:rPr>
                        <a:t>[7,5 ECTS]</a:t>
                      </a:r>
                    </a:p>
                  </a:txBody>
                  <a:tcPr marL="7976" marR="7976" marT="79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1" i="0" u="none" strike="noStrike" dirty="0">
                          <a:effectLst/>
                          <a:latin typeface="Verdana" panose="020B0604030504040204" pitchFamily="34" charset="0"/>
                        </a:rPr>
                        <a:t>[6 ECTS]</a:t>
                      </a:r>
                    </a:p>
                  </a:txBody>
                  <a:tcPr marL="7976" marR="7976" marT="79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51929705"/>
                  </a:ext>
                </a:extLst>
              </a:tr>
              <a:tr h="217609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fr-FR" sz="800" b="1" i="0" u="none" strike="noStrike">
                          <a:effectLst/>
                          <a:latin typeface="Verdana" panose="020B0604030504040204" pitchFamily="34" charset="0"/>
                        </a:rPr>
                        <a:t>Connaissance de l'entreprise</a:t>
                      </a:r>
                    </a:p>
                  </a:txBody>
                  <a:tcPr marL="7976" marR="7976" marT="797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E4DFE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47394254"/>
                  </a:ext>
                </a:extLst>
              </a:tr>
              <a:tr h="217609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fr-FR" sz="800" b="1" i="0" u="none" strike="noStrike" dirty="0">
                          <a:effectLst/>
                          <a:latin typeface="Verdana" panose="020B0604030504040204" pitchFamily="34" charset="0"/>
                        </a:rPr>
                        <a:t>[3 ECTS]</a:t>
                      </a:r>
                    </a:p>
                  </a:txBody>
                  <a:tcPr marL="7976" marR="7976" marT="797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DFE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13753599"/>
                  </a:ext>
                </a:extLst>
              </a:tr>
              <a:tr h="217609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fr-FR" sz="800" b="1" i="0" u="none" strike="noStrike">
                          <a:effectLst/>
                          <a:latin typeface="Verdana" panose="020B0604030504040204" pitchFamily="34" charset="0"/>
                        </a:rPr>
                        <a:t>Langue</a:t>
                      </a:r>
                    </a:p>
                  </a:txBody>
                  <a:tcPr marL="7976" marR="7976" marT="797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E4DFE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12912382"/>
                  </a:ext>
                </a:extLst>
              </a:tr>
              <a:tr h="217609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fr-FR" sz="800" b="1" i="0" u="none" strike="noStrike" dirty="0">
                          <a:effectLst/>
                          <a:latin typeface="Verdana" panose="020B0604030504040204" pitchFamily="34" charset="0"/>
                        </a:rPr>
                        <a:t>[3 ECTS]</a:t>
                      </a:r>
                    </a:p>
                  </a:txBody>
                  <a:tcPr marL="7976" marR="7976" marT="797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DFE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12115475"/>
                  </a:ext>
                </a:extLst>
              </a:tr>
              <a:tr h="217609">
                <a:tc>
                  <a:txBody>
                    <a:bodyPr/>
                    <a:lstStyle/>
                    <a:p>
                      <a:pPr algn="l" fontAlgn="b"/>
                      <a:endParaRPr lang="fr-FR" sz="800" b="0" i="0" u="none" strike="noStrike"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7976" marR="7976" marT="7976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fr-FR" sz="800" b="0" i="0" u="none" strike="noStrike"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7976" marR="7976" marT="7976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fr-FR" sz="800" b="0" i="0" u="none" strike="noStrike"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7976" marR="7976" marT="7976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fr-FR" sz="800" b="0" i="0" u="none" strike="noStrike"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7976" marR="7976" marT="7976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65330485"/>
                  </a:ext>
                </a:extLst>
              </a:tr>
              <a:tr h="217609">
                <a:tc rowSpan="10">
                  <a:txBody>
                    <a:bodyPr/>
                    <a:lstStyle/>
                    <a:p>
                      <a:pPr algn="ctr" fontAlgn="ctr"/>
                      <a:r>
                        <a:rPr lang="fr-FR" sz="800" b="1" i="0" u="none" strike="noStrike">
                          <a:effectLst/>
                          <a:latin typeface="Verdana" panose="020B0604030504040204" pitchFamily="34" charset="0"/>
                        </a:rPr>
                        <a:t>Semestre 8</a:t>
                      </a:r>
                    </a:p>
                  </a:txBody>
                  <a:tcPr marL="7976" marR="7976" marT="7976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1" i="0" u="none" strike="noStrike" dirty="0">
                          <a:effectLst/>
                          <a:latin typeface="Verdana" panose="020B0604030504040204" pitchFamily="34" charset="0"/>
                        </a:rPr>
                        <a:t>Electronique 2 (*)</a:t>
                      </a:r>
                    </a:p>
                  </a:txBody>
                  <a:tcPr marL="7976" marR="7976" marT="797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1" i="0" u="none" strike="noStrike" dirty="0">
                          <a:effectLst/>
                          <a:latin typeface="Verdana" panose="020B0604030504040204" pitchFamily="34" charset="0"/>
                        </a:rPr>
                        <a:t>Méthodes de caractérisation en énergétique (*)</a:t>
                      </a:r>
                    </a:p>
                  </a:txBody>
                  <a:tcPr marL="7976" marR="7976" marT="79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1" i="0" u="none" strike="noStrike" dirty="0">
                          <a:effectLst/>
                          <a:latin typeface="Verdana" panose="020B0604030504040204" pitchFamily="34" charset="0"/>
                        </a:rPr>
                        <a:t>Dimensionnement &amp; Calculs 1 (*)</a:t>
                      </a:r>
                    </a:p>
                  </a:txBody>
                  <a:tcPr marL="7976" marR="7976" marT="79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AEE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9809811"/>
                  </a:ext>
                </a:extLst>
              </a:tr>
              <a:tr h="217609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1" i="0" u="none" strike="noStrike" dirty="0">
                          <a:effectLst/>
                          <a:latin typeface="Verdana" panose="020B0604030504040204" pitchFamily="34" charset="0"/>
                        </a:rPr>
                        <a:t>[9 ECTS]</a:t>
                      </a:r>
                    </a:p>
                  </a:txBody>
                  <a:tcPr marL="7976" marR="7976" marT="797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1" i="0" u="none" strike="noStrike" dirty="0">
                          <a:effectLst/>
                          <a:latin typeface="Verdana" panose="020B0604030504040204" pitchFamily="34" charset="0"/>
                        </a:rPr>
                        <a:t>[7,5 ECTS]</a:t>
                      </a:r>
                    </a:p>
                  </a:txBody>
                  <a:tcPr marL="7976" marR="7976" marT="79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1" i="0" u="none" strike="noStrike" dirty="0">
                          <a:effectLst/>
                          <a:latin typeface="Verdana" panose="020B0604030504040204" pitchFamily="34" charset="0"/>
                        </a:rPr>
                        <a:t>[7,5 ECTS]</a:t>
                      </a:r>
                    </a:p>
                  </a:txBody>
                  <a:tcPr marL="7976" marR="7976" marT="79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15729563"/>
                  </a:ext>
                </a:extLst>
              </a:tr>
              <a:tr h="217609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1" i="0" u="none" strike="noStrike" dirty="0">
                          <a:effectLst/>
                          <a:latin typeface="Verdana" panose="020B0604030504040204" pitchFamily="34" charset="0"/>
                        </a:rPr>
                        <a:t>Electromagnétisme &amp; Hyperfréquences 2 (*)</a:t>
                      </a:r>
                    </a:p>
                  </a:txBody>
                  <a:tcPr marL="7976" marR="7976" marT="797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1" i="0" u="none" strike="noStrike">
                          <a:effectLst/>
                          <a:latin typeface="Verdana" panose="020B0604030504040204" pitchFamily="34" charset="0"/>
                        </a:rPr>
                        <a:t>Modélisation en energétique</a:t>
                      </a:r>
                    </a:p>
                  </a:txBody>
                  <a:tcPr marL="7976" marR="7976" marT="79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1" i="0" u="none" strike="noStrike" dirty="0">
                          <a:effectLst/>
                          <a:latin typeface="Verdana" panose="020B0604030504040204" pitchFamily="34" charset="0"/>
                        </a:rPr>
                        <a:t>Méthodes de mesure &amp; caractérisation (*)</a:t>
                      </a:r>
                    </a:p>
                  </a:txBody>
                  <a:tcPr marL="7976" marR="7976" marT="79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AEE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28549135"/>
                  </a:ext>
                </a:extLst>
              </a:tr>
              <a:tr h="217609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1" i="0" u="none" strike="noStrike" dirty="0">
                          <a:effectLst/>
                          <a:latin typeface="Verdana" panose="020B0604030504040204" pitchFamily="34" charset="0"/>
                        </a:rPr>
                        <a:t>[6 ECTS]</a:t>
                      </a:r>
                    </a:p>
                  </a:txBody>
                  <a:tcPr marL="7976" marR="7976" marT="797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1" i="0" u="none" strike="noStrike" dirty="0">
                          <a:effectLst/>
                          <a:latin typeface="Verdana" panose="020B0604030504040204" pitchFamily="34" charset="0"/>
                        </a:rPr>
                        <a:t>[6 ECTS]</a:t>
                      </a:r>
                    </a:p>
                  </a:txBody>
                  <a:tcPr marL="7976" marR="7976" marT="79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1" i="0" u="none" strike="noStrike" dirty="0">
                          <a:effectLst/>
                          <a:latin typeface="Verdana" panose="020B0604030504040204" pitchFamily="34" charset="0"/>
                        </a:rPr>
                        <a:t>[6 ECTS]</a:t>
                      </a:r>
                    </a:p>
                  </a:txBody>
                  <a:tcPr marL="7976" marR="7976" marT="79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14230882"/>
                  </a:ext>
                </a:extLst>
              </a:tr>
              <a:tr h="217609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1" i="0" u="none" strike="noStrike" dirty="0">
                          <a:effectLst/>
                          <a:latin typeface="Verdana" panose="020B0604030504040204" pitchFamily="34" charset="0"/>
                        </a:rPr>
                        <a:t>Etude de cas</a:t>
                      </a:r>
                    </a:p>
                  </a:txBody>
                  <a:tcPr marL="7976" marR="7976" marT="797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EBF1DE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fr-FR" sz="800" b="1" i="0" u="none" strike="noStrike" dirty="0" err="1">
                          <a:effectLst/>
                          <a:latin typeface="Verdana" panose="020B0604030504040204" pitchFamily="34" charset="0"/>
                        </a:rPr>
                        <a:t>Eco-conception</a:t>
                      </a:r>
                      <a:r>
                        <a:rPr lang="fr-FR" sz="800" b="1" i="0" u="none" strike="noStrike" dirty="0">
                          <a:effectLst/>
                          <a:latin typeface="Verdana" panose="020B0604030504040204" pitchFamily="34" charset="0"/>
                        </a:rPr>
                        <a:t> &amp; Etude de cas</a:t>
                      </a:r>
                    </a:p>
                  </a:txBody>
                  <a:tcPr marL="7976" marR="7976" marT="79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E4DFE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24229835"/>
                  </a:ext>
                </a:extLst>
              </a:tr>
              <a:tr h="217609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1" i="0" u="none" strike="noStrike" dirty="0">
                          <a:effectLst/>
                          <a:latin typeface="Verdana" panose="020B0604030504040204" pitchFamily="34" charset="0"/>
                        </a:rPr>
                        <a:t>[3 ECTS]</a:t>
                      </a:r>
                    </a:p>
                  </a:txBody>
                  <a:tcPr marL="7976" marR="7976" marT="797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fr-FR" sz="800" b="1" i="0" u="none" strike="noStrike" dirty="0">
                          <a:effectLst/>
                          <a:latin typeface="Verdana" panose="020B0604030504040204" pitchFamily="34" charset="0"/>
                        </a:rPr>
                        <a:t>[4,5 ECTS]</a:t>
                      </a:r>
                    </a:p>
                  </a:txBody>
                  <a:tcPr marL="7976" marR="7976" marT="79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DFE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97355452"/>
                  </a:ext>
                </a:extLst>
              </a:tr>
              <a:tr h="217609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fr-FR" sz="800" b="1" i="0" u="none" strike="noStrike">
                          <a:effectLst/>
                          <a:latin typeface="Verdana" panose="020B0604030504040204" pitchFamily="34" charset="0"/>
                        </a:rPr>
                        <a:t>Langue</a:t>
                      </a:r>
                    </a:p>
                  </a:txBody>
                  <a:tcPr marL="7976" marR="7976" marT="797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E4DFE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36619943"/>
                  </a:ext>
                </a:extLst>
              </a:tr>
              <a:tr h="217609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fr-FR" sz="800" b="1" i="0" u="none" strike="noStrike" dirty="0">
                          <a:effectLst/>
                          <a:latin typeface="Verdana" panose="020B0604030504040204" pitchFamily="34" charset="0"/>
                        </a:rPr>
                        <a:t>[3 ECTS]</a:t>
                      </a:r>
                    </a:p>
                  </a:txBody>
                  <a:tcPr marL="7976" marR="7976" marT="797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DFE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87448335"/>
                  </a:ext>
                </a:extLst>
              </a:tr>
              <a:tr h="217609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fr-FR" sz="800" b="1" i="0" u="none" strike="noStrike">
                          <a:effectLst/>
                          <a:latin typeface="Verdana" panose="020B0604030504040204" pitchFamily="34" charset="0"/>
                        </a:rPr>
                        <a:t>Stage en entreprise (min 12 semaines)</a:t>
                      </a:r>
                    </a:p>
                  </a:txBody>
                  <a:tcPr marL="7976" marR="7976" marT="797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E4DFE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32068872"/>
                  </a:ext>
                </a:extLst>
              </a:tr>
              <a:tr h="217609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fr-FR" sz="800" b="1" i="0" u="none" strike="noStrike" dirty="0">
                          <a:effectLst/>
                          <a:latin typeface="Verdana" panose="020B0604030504040204" pitchFamily="34" charset="0"/>
                        </a:rPr>
                        <a:t>[9 ECTS]</a:t>
                      </a:r>
                    </a:p>
                  </a:txBody>
                  <a:tcPr marL="7976" marR="7976" marT="797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DFE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23341877"/>
                  </a:ext>
                </a:extLst>
              </a:tr>
            </a:tbl>
          </a:graphicData>
        </a:graphic>
      </p:graphicFrame>
      <p:sp>
        <p:nvSpPr>
          <p:cNvPr id="2" name="TextBox 1">
            <a:extLst>
              <a:ext uri="{FF2B5EF4-FFF2-40B4-BE49-F238E27FC236}">
                <a16:creationId xmlns:a16="http://schemas.microsoft.com/office/drawing/2014/main" id="{076280BF-16FD-EC41-9673-6DFFD6D117B4}"/>
              </a:ext>
            </a:extLst>
          </p:cNvPr>
          <p:cNvSpPr txBox="1"/>
          <p:nvPr/>
        </p:nvSpPr>
        <p:spPr>
          <a:xfrm>
            <a:off x="1372722" y="6404256"/>
            <a:ext cx="3677289" cy="41036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fr-FR" sz="2000" u="none" strike="noStrike" cap="none" spc="0" normalizeH="0" baseline="0" dirty="0">
                <a:ln>
                  <a:noFill/>
                </a:ln>
                <a:solidFill>
                  <a:srgbClr val="D8232A"/>
                </a:solidFill>
                <a:effectLst/>
                <a:uFillTx/>
                <a:latin typeface="Averta" pitchFamily="2" charset="77"/>
                <a:sym typeface="Helvetica Light"/>
              </a:rPr>
              <a:t>(*) UE « maîtriser le domaine »</a:t>
            </a:r>
          </a:p>
        </p:txBody>
      </p:sp>
    </p:spTree>
    <p:extLst>
      <p:ext uri="{BB962C8B-B14F-4D97-AF65-F5344CB8AC3E}">
        <p14:creationId xmlns:p14="http://schemas.microsoft.com/office/powerpoint/2010/main" val="2294073679"/>
      </p:ext>
    </p:extLst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Shape 177"/>
          <p:cNvSpPr/>
          <p:nvPr/>
        </p:nvSpPr>
        <p:spPr>
          <a:xfrm>
            <a:off x="-8906496" y="-3872"/>
            <a:ext cx="9970743" cy="689875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38" y="21600"/>
                </a:moveTo>
                <a:lnTo>
                  <a:pt x="21600" y="21600"/>
                </a:lnTo>
                <a:lnTo>
                  <a:pt x="3854" y="0"/>
                </a:lnTo>
                <a:lnTo>
                  <a:pt x="0" y="0"/>
                </a:lnTo>
                <a:lnTo>
                  <a:pt x="38" y="21600"/>
                </a:lnTo>
                <a:close/>
              </a:path>
            </a:pathLst>
          </a:custGeom>
          <a:solidFill>
            <a:srgbClr val="D8232A"/>
          </a:solidFill>
          <a:ln w="12700"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</p:spPr>
        <p:txBody>
          <a:bodyPr lIns="37419" tIns="37419" rIns="37419" bIns="37419" anchor="ctr"/>
          <a:lstStyle/>
          <a:p>
            <a:pPr>
              <a:defRPr sz="24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78" name="Shape 178"/>
          <p:cNvSpPr/>
          <p:nvPr/>
        </p:nvSpPr>
        <p:spPr>
          <a:xfrm>
            <a:off x="2104236" y="5151407"/>
            <a:ext cx="10621450" cy="372561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570" y="0"/>
                </a:moveTo>
                <a:lnTo>
                  <a:pt x="70" y="16099"/>
                </a:lnTo>
                <a:lnTo>
                  <a:pt x="0" y="21600"/>
                </a:lnTo>
                <a:lnTo>
                  <a:pt x="21600" y="21600"/>
                </a:lnTo>
                <a:lnTo>
                  <a:pt x="21570" y="0"/>
                </a:lnTo>
                <a:close/>
              </a:path>
            </a:pathLst>
          </a:custGeom>
          <a:solidFill>
            <a:srgbClr val="DCDEE0"/>
          </a:solidFill>
          <a:ln w="12700">
            <a:miter lim="400000"/>
          </a:ln>
        </p:spPr>
        <p:txBody>
          <a:bodyPr lIns="37419" tIns="37419" rIns="37419" bIns="37419" anchor="ctr"/>
          <a:lstStyle/>
          <a:p>
            <a:pPr>
              <a:defRPr sz="2400"/>
            </a:pPr>
            <a:endParaRPr/>
          </a:p>
        </p:txBody>
      </p:sp>
      <p:sp>
        <p:nvSpPr>
          <p:cNvPr id="180" name="Shape 180"/>
          <p:cNvSpPr/>
          <p:nvPr/>
        </p:nvSpPr>
        <p:spPr>
          <a:xfrm>
            <a:off x="659142" y="546199"/>
            <a:ext cx="7165048" cy="10104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28064" tIns="28064" rIns="28064" bIns="28064">
            <a:spAutoFit/>
          </a:bodyPr>
          <a:lstStyle/>
          <a:p>
            <a:pPr algn="l">
              <a:defRPr sz="4000">
                <a:solidFill>
                  <a:srgbClr val="D8232A"/>
                </a:solidFill>
                <a:latin typeface="Averta"/>
                <a:ea typeface="Averta"/>
                <a:cs typeface="Averta"/>
                <a:sym typeface="Averta"/>
              </a:defRPr>
            </a:pPr>
            <a:r>
              <a:rPr lang="en-GB" dirty="0">
                <a:latin typeface="Averta Regular"/>
                <a:ea typeface="Arial" charset="0"/>
                <a:cs typeface="Averta Regular"/>
              </a:rPr>
              <a:t>Conditions </a:t>
            </a:r>
            <a:r>
              <a:rPr lang="en-GB" dirty="0" err="1">
                <a:latin typeface="Averta Regular"/>
                <a:ea typeface="Arial" charset="0"/>
                <a:cs typeface="Averta Regular"/>
              </a:rPr>
              <a:t>d’obtention</a:t>
            </a:r>
            <a:endParaRPr dirty="0">
              <a:latin typeface="Averta Regular"/>
              <a:ea typeface="Arial" charset="0"/>
              <a:cs typeface="Averta Regular"/>
            </a:endParaRPr>
          </a:p>
          <a:p>
            <a:pPr algn="l">
              <a:lnSpc>
                <a:spcPts val="1989"/>
              </a:lnSpc>
              <a:defRPr sz="4900">
                <a:solidFill>
                  <a:srgbClr val="D8232A"/>
                </a:solidFill>
                <a:latin typeface="Averta"/>
                <a:ea typeface="Averta"/>
                <a:cs typeface="Averta"/>
                <a:sym typeface="Averta"/>
              </a:defRPr>
            </a:pPr>
            <a:r>
              <a:rPr dirty="0">
                <a:latin typeface="Averta Regular"/>
                <a:cs typeface="Averta Regular"/>
              </a:rPr>
              <a:t>_</a:t>
            </a: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339676" y="2106732"/>
            <a:ext cx="9566324" cy="475126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37419" tIns="37419" rIns="37419" bIns="37419" anchor="t">
            <a:normAutofit fontScale="85000" lnSpcReduction="20000"/>
          </a:bodyPr>
          <a:lstStyle>
            <a:lvl1pPr marL="0" marR="0" indent="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1pPr>
            <a:lvl2pPr marL="0" marR="0" indent="22860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2pPr>
            <a:lvl3pPr marL="0" marR="0" indent="45720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3pPr>
            <a:lvl4pPr marL="0" marR="0" indent="68580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4pPr>
            <a:lvl5pPr marL="0" marR="0" indent="91440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5pPr>
            <a:lvl6pPr marL="2667000" marR="0" indent="-444500" algn="l" defTabSz="584200" rtl="0" latinLnBrk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36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6pPr>
            <a:lvl7pPr marL="3111500" marR="0" indent="-444500" algn="l" defTabSz="584200" rtl="0" latinLnBrk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36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7pPr>
            <a:lvl8pPr marL="3556000" marR="0" indent="-444500" algn="l" defTabSz="584200" rtl="0" latinLnBrk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36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8pPr>
            <a:lvl9pPr marL="4000500" marR="0" indent="-444500" algn="l" defTabSz="584200" rtl="0" latinLnBrk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36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9pPr>
          </a:lstStyle>
          <a:p>
            <a:pPr algn="l">
              <a:lnSpc>
                <a:spcPct val="130000"/>
              </a:lnSpc>
            </a:pPr>
            <a:r>
              <a:rPr lang="fr-FR" sz="2200" dirty="0">
                <a:solidFill>
                  <a:schemeClr val="tx1"/>
                </a:solidFill>
                <a:latin typeface="Averta Regular"/>
                <a:cs typeface="Averta Regular"/>
              </a:rPr>
              <a:t>Moyenne &gt;= 10 sur les 2 semestres de l’année</a:t>
            </a:r>
            <a:endParaRPr lang="fr-FR" sz="2200" dirty="0">
              <a:solidFill>
                <a:schemeClr val="accent5"/>
              </a:solidFill>
              <a:latin typeface="Averta Regular"/>
              <a:cs typeface="Averta Regular"/>
            </a:endParaRPr>
          </a:p>
          <a:p>
            <a:pPr algn="l">
              <a:lnSpc>
                <a:spcPct val="130000"/>
              </a:lnSpc>
            </a:pPr>
            <a:r>
              <a:rPr lang="fr-FR" sz="2200" dirty="0">
                <a:solidFill>
                  <a:srgbClr val="C00000"/>
                </a:solidFill>
                <a:latin typeface="Averta Regular"/>
                <a:cs typeface="Averta Regular"/>
              </a:rPr>
              <a:t>Moyenne &gt;= 10 aux UE « maîtriser le domaine » sur les 2 semestres</a:t>
            </a:r>
          </a:p>
          <a:p>
            <a:pPr algn="l">
              <a:lnSpc>
                <a:spcPct val="130000"/>
              </a:lnSpc>
            </a:pPr>
            <a:r>
              <a:rPr lang="fr-FR" sz="2200" dirty="0">
                <a:solidFill>
                  <a:schemeClr val="accent1"/>
                </a:solidFill>
                <a:latin typeface="Averta Regular"/>
                <a:cs typeface="Averta Regular"/>
              </a:rPr>
              <a:t>Moyenne &gt;= 10 pour l’UE « formation en milieu professionnel » (stage)</a:t>
            </a:r>
            <a:endParaRPr lang="fr-FR" sz="2200" dirty="0">
              <a:solidFill>
                <a:schemeClr val="tx1"/>
              </a:solidFill>
              <a:latin typeface="Averta Regular"/>
              <a:cs typeface="Averta Regular"/>
            </a:endParaRPr>
          </a:p>
          <a:p>
            <a:pPr algn="l">
              <a:lnSpc>
                <a:spcPct val="120000"/>
              </a:lnSpc>
            </a:pPr>
            <a:endParaRPr lang="fr-FR" sz="2200" dirty="0">
              <a:solidFill>
                <a:schemeClr val="tx1"/>
              </a:solidFill>
              <a:latin typeface="Averta Regular"/>
              <a:cs typeface="Averta Regular"/>
            </a:endParaRPr>
          </a:p>
          <a:p>
            <a:pPr algn="l">
              <a:lnSpc>
                <a:spcPct val="120000"/>
              </a:lnSpc>
            </a:pPr>
            <a:r>
              <a:rPr lang="fr-FR" sz="2200" dirty="0">
                <a:solidFill>
                  <a:schemeClr val="tx1"/>
                </a:solidFill>
                <a:latin typeface="Averta Regular"/>
                <a:cs typeface="Averta Regular"/>
              </a:rPr>
              <a:t>Absence à 25% des TD/TP d’un EC, ou au DS (ABI ou ABJ) </a:t>
            </a:r>
            <a:r>
              <a:rPr lang="fr-FR" sz="2200" dirty="0">
                <a:solidFill>
                  <a:schemeClr val="tx1"/>
                </a:solidFill>
                <a:latin typeface="Averta Regular"/>
                <a:cs typeface="Averta Regular"/>
                <a:sym typeface="Wingdings" pitchFamily="2" charset="2"/>
              </a:rPr>
              <a:t> DEFAILLANCE</a:t>
            </a:r>
          </a:p>
          <a:p>
            <a:pPr algn="l">
              <a:lnSpc>
                <a:spcPct val="120000"/>
              </a:lnSpc>
            </a:pPr>
            <a:endParaRPr lang="fr-FR" sz="2200" dirty="0">
              <a:solidFill>
                <a:schemeClr val="tx1"/>
              </a:solidFill>
              <a:latin typeface="Averta Regular"/>
              <a:cs typeface="Averta Regular"/>
              <a:sym typeface="Wingdings" charset="0"/>
            </a:endParaRPr>
          </a:p>
          <a:p>
            <a:pPr algn="l">
              <a:lnSpc>
                <a:spcPct val="120000"/>
              </a:lnSpc>
            </a:pPr>
            <a:r>
              <a:rPr lang="fr-FR" sz="2200" dirty="0">
                <a:solidFill>
                  <a:schemeClr val="tx1"/>
                </a:solidFill>
                <a:latin typeface="Averta Regular"/>
                <a:cs typeface="Averta Regular"/>
                <a:sym typeface="Wingdings" charset="0"/>
              </a:rPr>
              <a:t>Session de rattrapage: 21-28/05/2025</a:t>
            </a:r>
          </a:p>
          <a:p>
            <a:pPr algn="l"/>
            <a:endParaRPr lang="fr-FR" sz="2200" dirty="0">
              <a:solidFill>
                <a:schemeClr val="tx1"/>
              </a:solidFill>
              <a:latin typeface="Averta Regular"/>
              <a:cs typeface="Averta Regular"/>
              <a:sym typeface="Wingdings" charset="0"/>
            </a:endParaRPr>
          </a:p>
          <a:p>
            <a:pPr algn="l">
              <a:lnSpc>
                <a:spcPct val="120000"/>
              </a:lnSpc>
            </a:pPr>
            <a:r>
              <a:rPr lang="fr-FR" sz="2200" dirty="0">
                <a:solidFill>
                  <a:schemeClr val="tx1"/>
                </a:solidFill>
                <a:latin typeface="Averta Regular"/>
                <a:cs typeface="Averta Regular"/>
              </a:rPr>
              <a:t>Redoublement du M1 soumis à l’acceptation d’une demande de maintien</a:t>
            </a:r>
          </a:p>
          <a:p>
            <a:pPr algn="l"/>
            <a:endParaRPr lang="fr-FR" sz="2200" dirty="0">
              <a:solidFill>
                <a:schemeClr val="tx1"/>
              </a:solidFill>
              <a:latin typeface="Averta Regular"/>
              <a:cs typeface="Averta Regular"/>
            </a:endParaRPr>
          </a:p>
          <a:p>
            <a:pPr algn="l">
              <a:spcBef>
                <a:spcPts val="600"/>
              </a:spcBef>
            </a:pPr>
            <a:r>
              <a:rPr lang="fr-FR" sz="2200" dirty="0">
                <a:solidFill>
                  <a:schemeClr val="tx1"/>
                </a:solidFill>
                <a:latin typeface="Averta Regular"/>
                <a:cs typeface="Averta Regular"/>
              </a:rPr>
              <a:t>Plus de détails: </a:t>
            </a:r>
            <a:r>
              <a:rPr lang="fr-FR" sz="2200" dirty="0">
                <a:solidFill>
                  <a:schemeClr val="accent5"/>
                </a:solidFill>
                <a:latin typeface="Averta Regular"/>
                <a:cs typeface="Averta Regular"/>
              </a:rPr>
              <a:t>Livret Pédagogique </a:t>
            </a:r>
            <a:r>
              <a:rPr lang="fr-FR" sz="2200" dirty="0">
                <a:solidFill>
                  <a:schemeClr val="tx1"/>
                </a:solidFill>
                <a:latin typeface="Averta Regular"/>
                <a:cs typeface="Averta Regular"/>
              </a:rPr>
              <a:t>&amp; </a:t>
            </a:r>
            <a:r>
              <a:rPr lang="fr-FR" sz="2200" dirty="0">
                <a:solidFill>
                  <a:srgbClr val="C82506"/>
                </a:solidFill>
                <a:latin typeface="Averta Regular"/>
                <a:cs typeface="Averta Regular"/>
              </a:rPr>
              <a:t>Modalités de Contrôle des Connaissances </a:t>
            </a:r>
          </a:p>
          <a:p>
            <a:pPr algn="l">
              <a:spcBef>
                <a:spcPts val="600"/>
              </a:spcBef>
            </a:pPr>
            <a:r>
              <a:rPr lang="fr-FR" sz="2200" dirty="0">
                <a:solidFill>
                  <a:schemeClr val="tx1"/>
                </a:solidFill>
                <a:latin typeface="Averta Regular"/>
                <a:cs typeface="Averta Regular"/>
              </a:rPr>
              <a:t>(rubrique Documents à télécharger du site web de l’UFR)</a:t>
            </a:r>
          </a:p>
          <a:p>
            <a:pPr algn="l"/>
            <a:endParaRPr lang="fr-FR" sz="2200" dirty="0">
              <a:solidFill>
                <a:schemeClr val="tx1"/>
              </a:solidFill>
              <a:latin typeface="Averta Regular"/>
              <a:cs typeface="Averta Regular"/>
            </a:endParaRPr>
          </a:p>
          <a:p>
            <a:pPr algn="l"/>
            <a:endParaRPr lang="fr-FR" sz="2200" dirty="0">
              <a:solidFill>
                <a:schemeClr val="tx1"/>
              </a:solidFill>
              <a:latin typeface="Averta Regular"/>
              <a:cs typeface="Averta Regular"/>
            </a:endParaRPr>
          </a:p>
          <a:p>
            <a:pPr algn="l">
              <a:spcBef>
                <a:spcPts val="600"/>
              </a:spcBef>
            </a:pPr>
            <a:r>
              <a:rPr lang="fr-FR" sz="2200" b="1" dirty="0">
                <a:solidFill>
                  <a:schemeClr val="tx1"/>
                </a:solidFill>
                <a:latin typeface="Averta Regular"/>
                <a:cs typeface="Averta Regular"/>
              </a:rPr>
              <a:t>Toute l’équipe enseignante est très vigilante sur les (tentatives de) fraude:</a:t>
            </a:r>
          </a:p>
          <a:p>
            <a:pPr algn="l">
              <a:spcBef>
                <a:spcPts val="600"/>
              </a:spcBef>
            </a:pPr>
            <a:r>
              <a:rPr lang="fr-FR" sz="2200" b="1" dirty="0">
                <a:solidFill>
                  <a:schemeClr val="tx1"/>
                </a:solidFill>
                <a:latin typeface="Averta Regular"/>
                <a:cs typeface="Averta Regular"/>
              </a:rPr>
              <a:t>Toute (tentative de) fraude aura des conséquences </a:t>
            </a:r>
            <a:r>
              <a:rPr lang="fr-FR" sz="2200" b="1" dirty="0">
                <a:solidFill>
                  <a:schemeClr val="tx1"/>
                </a:solidFill>
                <a:latin typeface="Averta Regular"/>
                <a:cs typeface="Averta Regular"/>
                <a:sym typeface="Wingdings" pitchFamily="2" charset="2"/>
              </a:rPr>
              <a:t></a:t>
            </a:r>
            <a:r>
              <a:rPr lang="fr-FR" sz="2200" b="1" dirty="0">
                <a:solidFill>
                  <a:schemeClr val="tx1"/>
                </a:solidFill>
                <a:latin typeface="Averta Regular"/>
                <a:cs typeface="Averta Regular"/>
              </a:rPr>
              <a:t> commission disciplinaire</a:t>
            </a:r>
          </a:p>
          <a:p>
            <a:pPr algn="l"/>
            <a:endParaRPr lang="fr-FR" sz="2200" dirty="0">
              <a:solidFill>
                <a:schemeClr val="tx1"/>
              </a:solidFill>
              <a:latin typeface="Averta Regular"/>
              <a:cs typeface="Averta Regular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4D22ABF6-F295-8445-A52A-330C24DA6397}"/>
              </a:ext>
            </a:extLst>
          </p:cNvPr>
          <p:cNvSpPr/>
          <p:nvPr/>
        </p:nvSpPr>
        <p:spPr>
          <a:xfrm>
            <a:off x="339675" y="1551578"/>
            <a:ext cx="932361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fr-FR" sz="2400" dirty="0">
                <a:solidFill>
                  <a:srgbClr val="C82506"/>
                </a:solidFill>
                <a:latin typeface="Averta Regular"/>
                <a:cs typeface="Averta Regular"/>
              </a:rPr>
              <a:t>Rappel : 1 ECTS = 25-30h travail étudiant (~10h présentiel)</a:t>
            </a:r>
            <a:endParaRPr lang="fr-FR" sz="2400" dirty="0">
              <a:solidFill>
                <a:srgbClr val="C82506"/>
              </a:solidFill>
              <a:latin typeface="Averta Regular"/>
              <a:cs typeface="Averta Regular"/>
              <a:sym typeface="Wingding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14976432"/>
      </p:ext>
    </p:extLst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Shape 177"/>
          <p:cNvSpPr/>
          <p:nvPr/>
        </p:nvSpPr>
        <p:spPr>
          <a:xfrm>
            <a:off x="-8906496" y="-3872"/>
            <a:ext cx="9970743" cy="689875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38" y="21600"/>
                </a:moveTo>
                <a:lnTo>
                  <a:pt x="21600" y="21600"/>
                </a:lnTo>
                <a:lnTo>
                  <a:pt x="3854" y="0"/>
                </a:lnTo>
                <a:lnTo>
                  <a:pt x="0" y="0"/>
                </a:lnTo>
                <a:lnTo>
                  <a:pt x="38" y="21600"/>
                </a:lnTo>
                <a:close/>
              </a:path>
            </a:pathLst>
          </a:custGeom>
          <a:solidFill>
            <a:srgbClr val="D8232A"/>
          </a:solidFill>
          <a:ln w="12700"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</p:spPr>
        <p:txBody>
          <a:bodyPr lIns="37419" tIns="37419" rIns="37419" bIns="37419" anchor="ctr"/>
          <a:lstStyle/>
          <a:p>
            <a:pPr>
              <a:defRPr sz="24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78" name="Shape 178"/>
          <p:cNvSpPr/>
          <p:nvPr/>
        </p:nvSpPr>
        <p:spPr>
          <a:xfrm>
            <a:off x="2104236" y="5151407"/>
            <a:ext cx="10621450" cy="372561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570" y="0"/>
                </a:moveTo>
                <a:lnTo>
                  <a:pt x="70" y="16099"/>
                </a:lnTo>
                <a:lnTo>
                  <a:pt x="0" y="21600"/>
                </a:lnTo>
                <a:lnTo>
                  <a:pt x="21600" y="21600"/>
                </a:lnTo>
                <a:lnTo>
                  <a:pt x="21570" y="0"/>
                </a:lnTo>
                <a:close/>
              </a:path>
            </a:pathLst>
          </a:custGeom>
          <a:solidFill>
            <a:srgbClr val="DCDEE0"/>
          </a:solidFill>
          <a:ln w="12700">
            <a:miter lim="400000"/>
          </a:ln>
        </p:spPr>
        <p:txBody>
          <a:bodyPr lIns="37419" tIns="37419" rIns="37419" bIns="37419" anchor="ctr"/>
          <a:lstStyle/>
          <a:p>
            <a:pPr>
              <a:defRPr sz="2400"/>
            </a:pPr>
            <a:endParaRPr/>
          </a:p>
        </p:txBody>
      </p:sp>
      <p:sp>
        <p:nvSpPr>
          <p:cNvPr id="180" name="Shape 180"/>
          <p:cNvSpPr/>
          <p:nvPr/>
        </p:nvSpPr>
        <p:spPr>
          <a:xfrm>
            <a:off x="659142" y="546199"/>
            <a:ext cx="5078208" cy="10104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28064" tIns="28064" rIns="28064" bIns="28064">
            <a:spAutoFit/>
          </a:bodyPr>
          <a:lstStyle/>
          <a:p>
            <a:pPr algn="l">
              <a:defRPr sz="4000">
                <a:solidFill>
                  <a:srgbClr val="D8232A"/>
                </a:solidFill>
                <a:latin typeface="Averta"/>
                <a:ea typeface="Averta"/>
                <a:cs typeface="Averta"/>
                <a:sym typeface="Averta"/>
              </a:defRPr>
            </a:pPr>
            <a:r>
              <a:rPr lang="en-GB" dirty="0">
                <a:latin typeface="Averta Regular"/>
                <a:ea typeface="Arial" charset="0"/>
                <a:cs typeface="Averta Regular"/>
              </a:rPr>
              <a:t>Le stage</a:t>
            </a:r>
            <a:endParaRPr dirty="0">
              <a:latin typeface="Averta Regular"/>
              <a:ea typeface="Arial" charset="0"/>
              <a:cs typeface="Averta Regular"/>
            </a:endParaRPr>
          </a:p>
          <a:p>
            <a:pPr algn="l">
              <a:lnSpc>
                <a:spcPts val="1989"/>
              </a:lnSpc>
              <a:defRPr sz="4900">
                <a:solidFill>
                  <a:srgbClr val="D8232A"/>
                </a:solidFill>
                <a:latin typeface="Averta"/>
                <a:ea typeface="Averta"/>
                <a:cs typeface="Averta"/>
                <a:sym typeface="Averta"/>
              </a:defRPr>
            </a:pPr>
            <a:r>
              <a:rPr dirty="0">
                <a:latin typeface="Averta Regular"/>
                <a:cs typeface="Averta Regular"/>
              </a:rPr>
              <a:t>_</a:t>
            </a:r>
          </a:p>
        </p:txBody>
      </p:sp>
      <p:sp>
        <p:nvSpPr>
          <p:cNvPr id="1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54445" y="2045176"/>
            <a:ext cx="9551555" cy="3714435"/>
          </a:xfrm>
        </p:spPr>
        <p:txBody>
          <a:bodyPr>
            <a:normAutofit lnSpcReduction="10000"/>
          </a:bodyPr>
          <a:lstStyle/>
          <a:p>
            <a:pPr algn="l"/>
            <a:r>
              <a:rPr lang="fr-FR" sz="2200" dirty="0">
                <a:solidFill>
                  <a:schemeClr val="accent5"/>
                </a:solidFill>
                <a:latin typeface="Averta Regular"/>
                <a:cs typeface="Averta Regular"/>
              </a:rPr>
              <a:t>Obligatoire</a:t>
            </a:r>
            <a:r>
              <a:rPr lang="fr-FR" sz="2200" dirty="0">
                <a:solidFill>
                  <a:schemeClr val="tx1"/>
                </a:solidFill>
                <a:latin typeface="Averta Regular"/>
                <a:cs typeface="Averta Regular"/>
              </a:rPr>
              <a:t>, </a:t>
            </a:r>
            <a:r>
              <a:rPr lang="fr-FR" sz="2200" u="sng" dirty="0">
                <a:solidFill>
                  <a:schemeClr val="tx1"/>
                </a:solidFill>
                <a:latin typeface="Averta Regular"/>
                <a:cs typeface="Averta Regular"/>
              </a:rPr>
              <a:t>minimum 12 semaines (3 mois </a:t>
            </a:r>
            <a:r>
              <a:rPr lang="fr-FR" sz="2200" u="sng" dirty="0">
                <a:solidFill>
                  <a:schemeClr val="tx1"/>
                </a:solidFill>
                <a:latin typeface="Averta Regular"/>
                <a:cs typeface="Averta Regular"/>
                <a:sym typeface="Wingdings" pitchFamily="2" charset="2"/>
              </a:rPr>
              <a:t> stage rémunéré)</a:t>
            </a:r>
            <a:endParaRPr lang="fr-FR" sz="2200" u="sng" dirty="0">
              <a:solidFill>
                <a:schemeClr val="tx1"/>
              </a:solidFill>
              <a:latin typeface="Averta Regular"/>
              <a:cs typeface="Averta Regular"/>
            </a:endParaRPr>
          </a:p>
          <a:p>
            <a:pPr algn="l"/>
            <a:endParaRPr lang="fr-FR" sz="2200" dirty="0">
              <a:solidFill>
                <a:schemeClr val="tx1"/>
              </a:solidFill>
              <a:latin typeface="Averta Regular"/>
              <a:cs typeface="Averta Regular"/>
            </a:endParaRPr>
          </a:p>
          <a:p>
            <a:pPr algn="l"/>
            <a:r>
              <a:rPr lang="fr-FR" sz="2200" dirty="0">
                <a:solidFill>
                  <a:schemeClr val="tx1"/>
                </a:solidFill>
                <a:latin typeface="Averta Regular"/>
                <a:cs typeface="Averta Regular"/>
              </a:rPr>
              <a:t>Début du stage : à partir du 7 avril 2025</a:t>
            </a:r>
          </a:p>
          <a:p>
            <a:pPr algn="l"/>
            <a:r>
              <a:rPr lang="fr-FR" sz="2200" dirty="0">
                <a:solidFill>
                  <a:schemeClr val="tx1"/>
                </a:solidFill>
                <a:latin typeface="Averta Regular"/>
                <a:cs typeface="Averta Regular"/>
              </a:rPr>
              <a:t>Soutenances : juillet 2025 ou fin août/début septembre 2025</a:t>
            </a:r>
          </a:p>
          <a:p>
            <a:pPr algn="l"/>
            <a:endParaRPr lang="fr-FR" sz="2200" dirty="0">
              <a:solidFill>
                <a:schemeClr val="tx1"/>
              </a:solidFill>
              <a:latin typeface="Averta Regular"/>
              <a:cs typeface="Averta Regular"/>
            </a:endParaRPr>
          </a:p>
          <a:p>
            <a:pPr algn="l"/>
            <a:r>
              <a:rPr lang="fr-FR" sz="2200" dirty="0">
                <a:solidFill>
                  <a:schemeClr val="accent5"/>
                </a:solidFill>
                <a:latin typeface="Averta Regular"/>
                <a:cs typeface="Averta Regular"/>
              </a:rPr>
              <a:t>Commencez a chercher un stage dès maintenant :</a:t>
            </a:r>
          </a:p>
          <a:p>
            <a:pPr algn="l"/>
            <a:r>
              <a:rPr lang="fr-FR" sz="2200" dirty="0">
                <a:solidFill>
                  <a:schemeClr val="tx1"/>
                </a:solidFill>
                <a:latin typeface="Averta Regular"/>
                <a:cs typeface="Averta Regular"/>
              </a:rPr>
              <a:t>période de recrutement des entreprises se termine en décembre</a:t>
            </a:r>
          </a:p>
          <a:p>
            <a:pPr algn="l"/>
            <a:endParaRPr lang="fr-FR" sz="2200" dirty="0">
              <a:solidFill>
                <a:schemeClr val="tx1"/>
              </a:solidFill>
              <a:latin typeface="Averta Regular"/>
              <a:cs typeface="Averta Regular"/>
            </a:endParaRPr>
          </a:p>
          <a:p>
            <a:pPr algn="l"/>
            <a:r>
              <a:rPr lang="fr-FR" sz="2200" dirty="0">
                <a:solidFill>
                  <a:srgbClr val="D8232A"/>
                </a:solidFill>
                <a:latin typeface="Averta Regular"/>
                <a:cs typeface="Averta Regular"/>
              </a:rPr>
              <a:t>Apprentis</a:t>
            </a:r>
            <a:r>
              <a:rPr lang="fr-FR" sz="2200" dirty="0">
                <a:solidFill>
                  <a:schemeClr val="tx1"/>
                </a:solidFill>
                <a:latin typeface="Averta Regular"/>
                <a:cs typeface="Averta Regular"/>
              </a:rPr>
              <a:t>: soutenances </a:t>
            </a:r>
            <a:r>
              <a:rPr lang="fr-FR" sz="2200" u="sng" dirty="0">
                <a:solidFill>
                  <a:schemeClr val="tx1"/>
                </a:solidFill>
                <a:latin typeface="Averta Regular"/>
                <a:cs typeface="Averta Regular"/>
              </a:rPr>
              <a:t>fin août / début septembre 2025</a:t>
            </a:r>
            <a:r>
              <a:rPr lang="fr-FR" sz="2200" dirty="0">
                <a:solidFill>
                  <a:schemeClr val="tx1"/>
                </a:solidFill>
                <a:latin typeface="Averta Regular"/>
                <a:cs typeface="Averta Regular"/>
              </a:rPr>
              <a:t>			  			</a:t>
            </a:r>
          </a:p>
          <a:p>
            <a:pPr algn="l">
              <a:spcBef>
                <a:spcPts val="600"/>
              </a:spcBef>
            </a:pPr>
            <a:r>
              <a:rPr lang="fr-FR" sz="2200" dirty="0">
                <a:solidFill>
                  <a:schemeClr val="tx1"/>
                </a:solidFill>
                <a:latin typeface="Averta Regular"/>
                <a:cs typeface="Averta Regular"/>
              </a:rPr>
              <a:t>Etudiants en recherche d’alternance: signature du contrat (</a:t>
            </a:r>
            <a:r>
              <a:rPr lang="fr-FR" sz="2200" b="1" dirty="0">
                <a:solidFill>
                  <a:schemeClr val="tx1"/>
                </a:solidFill>
                <a:latin typeface="Averta Regular"/>
                <a:cs typeface="Averta Regular"/>
              </a:rPr>
              <a:t>CFA </a:t>
            </a:r>
            <a:r>
              <a:rPr lang="fr-FR" sz="2200" b="1" dirty="0" err="1">
                <a:solidFill>
                  <a:schemeClr val="tx1"/>
                </a:solidFill>
                <a:latin typeface="Averta Regular"/>
                <a:cs typeface="Averta Regular"/>
              </a:rPr>
              <a:t>Supalia</a:t>
            </a:r>
            <a:r>
              <a:rPr lang="fr-FR" sz="2200" dirty="0">
                <a:solidFill>
                  <a:schemeClr val="tx1"/>
                </a:solidFill>
                <a:latin typeface="Averta Regular"/>
                <a:cs typeface="Averta Regular"/>
              </a:rPr>
              <a:t>) dans les 3 mois, donc jusqu’en décembre</a:t>
            </a:r>
          </a:p>
          <a:p>
            <a:pPr algn="l"/>
            <a:endParaRPr lang="fr-FR" sz="2200" dirty="0">
              <a:solidFill>
                <a:schemeClr val="tx1"/>
              </a:solidFill>
              <a:latin typeface="Averta Regular"/>
              <a:cs typeface="Averta Regular"/>
            </a:endParaRPr>
          </a:p>
          <a:p>
            <a:pPr algn="l"/>
            <a:endParaRPr lang="fr-FR" sz="2200" dirty="0">
              <a:solidFill>
                <a:schemeClr val="tx1"/>
              </a:solidFill>
              <a:latin typeface="Averta Regular"/>
              <a:cs typeface="Averta Regular"/>
            </a:endParaRPr>
          </a:p>
          <a:p>
            <a:pPr algn="l"/>
            <a:endParaRPr lang="fr-FR" sz="2200" dirty="0">
              <a:solidFill>
                <a:schemeClr val="tx1"/>
              </a:solidFill>
              <a:latin typeface="Averta Regular"/>
              <a:cs typeface="Averta Regular"/>
            </a:endParaRPr>
          </a:p>
        </p:txBody>
      </p:sp>
    </p:spTree>
    <p:extLst>
      <p:ext uri="{BB962C8B-B14F-4D97-AF65-F5344CB8AC3E}">
        <p14:creationId xmlns:p14="http://schemas.microsoft.com/office/powerpoint/2010/main" val="1912605492"/>
      </p:ext>
    </p:extLst>
  </p:cSld>
  <p:clrMapOvr>
    <a:masterClrMapping/>
  </p:clrMapOvr>
  <p:transition spd="med"/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theme1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White">
      <a:majorFont>
        <a:latin typeface="Helvetica Light"/>
        <a:ea typeface="Helvetica Light"/>
        <a:cs typeface="Helvetica Light"/>
      </a:majorFont>
      <a:minorFont>
        <a:latin typeface="Helvetica Light"/>
        <a:ea typeface="Helvetica Light"/>
        <a:cs typeface="Helvetica Light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127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12700" cap="flat">
          <a:noFill/>
          <a:miter lim="400000"/>
        </a:ln>
        <a:effectLst>
          <a:outerShdw blurRad="38100" dist="25400" dir="5400000" rotWithShape="0">
            <a:srgbClr val="000000">
              <a:alpha val="50000"/>
            </a:srgbClr>
          </a:outerShdw>
        </a:effectLst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White">
      <a:majorFont>
        <a:latin typeface="Helvetica Light"/>
        <a:ea typeface="Helvetica Light"/>
        <a:cs typeface="Helvetica Light"/>
      </a:majorFont>
      <a:minorFont>
        <a:latin typeface="Helvetica Light"/>
        <a:ea typeface="Helvetica Light"/>
        <a:cs typeface="Helvetica Light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127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12700" cap="flat">
          <a:noFill/>
          <a:miter lim="400000"/>
        </a:ln>
        <a:effectLst>
          <a:outerShdw blurRad="38100" dist="25400" dir="5400000" rotWithShape="0">
            <a:srgbClr val="000000">
              <a:alpha val="50000"/>
            </a:srgbClr>
          </a:outerShdw>
        </a:effectLst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36330</TotalTime>
  <Words>1268</Words>
  <Application>Microsoft Macintosh PowerPoint</Application>
  <PresentationFormat>A4 Paper (210x297 mm)</PresentationFormat>
  <Paragraphs>209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30" baseType="lpstr">
      <vt:lpstr>Arial</vt:lpstr>
      <vt:lpstr>Averta</vt:lpstr>
      <vt:lpstr>Averta Light</vt:lpstr>
      <vt:lpstr>Averta Regular</vt:lpstr>
      <vt:lpstr>Averta Semibold</vt:lpstr>
      <vt:lpstr>Averta Semibold</vt:lpstr>
      <vt:lpstr>Averta-Semibold</vt:lpstr>
      <vt:lpstr>Courier New</vt:lpstr>
      <vt:lpstr>Helvetica</vt:lpstr>
      <vt:lpstr>Helvetica Light</vt:lpstr>
      <vt:lpstr>Helvetica Neue</vt:lpstr>
      <vt:lpstr>Verdana</vt:lpstr>
      <vt:lpstr>Wingdings</vt:lpstr>
      <vt:lpstr>White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cp:lastModifiedBy>D'ottavio Michele</cp:lastModifiedBy>
  <cp:revision>158</cp:revision>
  <cp:lastPrinted>2017-09-12T20:39:49Z</cp:lastPrinted>
  <dcterms:modified xsi:type="dcterms:W3CDTF">2024-09-02T13:10:27Z</dcterms:modified>
</cp:coreProperties>
</file>