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Arial Nova Bold" charset="1" panose="020B0804020202020204"/>
      <p:regular r:id="rId19"/>
    </p:embeddedFont>
    <p:embeddedFont>
      <p:font typeface="DM Sans" charset="1" panose="00000000000000000000"/>
      <p:regular r:id="rId20"/>
    </p:embeddedFont>
    <p:embeddedFont>
      <p:font typeface="DM Sans Bold" charset="1" panose="00000000000000000000"/>
      <p:regular r:id="rId21"/>
    </p:embeddedFont>
    <p:embeddedFont>
      <p:font typeface="Arial Nova Italics" charset="1" panose="020B0504020202090204"/>
      <p:regular r:id="rId22"/>
    </p:embeddedFont>
    <p:embeddedFont>
      <p:font typeface="Inter Italics" charset="1" panose="020B0502030000000004"/>
      <p:regular r:id="rId23"/>
    </p:embeddedFont>
    <p:embeddedFont>
      <p:font typeface="Bagel Fat One" charset="1" panose="00000000000000000000"/>
      <p:regular r:id="rId24"/>
    </p:embeddedFont>
    <p:embeddedFont>
      <p:font typeface="DM Sans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Relationship Id="rId3" Target="../media/image11.png" Type="http://schemas.openxmlformats.org/officeDocument/2006/relationships/image"/><Relationship Id="rId4" Target="../media/image59.png" Type="http://schemas.openxmlformats.org/officeDocument/2006/relationships/image"/><Relationship Id="rId5" Target="../media/image60.png" Type="http://schemas.openxmlformats.org/officeDocument/2006/relationships/image"/><Relationship Id="rId6" Target="../media/image6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Relationship Id="rId3" Target="../media/image11.png" Type="http://schemas.openxmlformats.org/officeDocument/2006/relationships/image"/><Relationship Id="rId4" Target="../media/image6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3.png" Type="http://schemas.openxmlformats.org/officeDocument/2006/relationships/image"/><Relationship Id="rId4" Target="../media/image11.png" Type="http://schemas.openxmlformats.org/officeDocument/2006/relationships/image"/><Relationship Id="rId5" Target="mailto:mission.egalite.discriminations@liste.parisnanterre.fr" TargetMode="External" Type="http://schemas.openxmlformats.org/officeDocument/2006/relationships/hyperlink"/><Relationship Id="rId6" Target="mailto:mission.egalite.discriminations@liste.parisnanterre.fr" TargetMode="External" Type="http://schemas.openxmlformats.org/officeDocument/2006/relationships/hyperlink"/><Relationship Id="rId7" Target="mailto:violences.sexistes.sexuelles@liste.parisnanterre.fr" TargetMode="External" Type="http://schemas.openxmlformats.org/officeDocument/2006/relationships/hyperlink"/><Relationship Id="rId8" Target="mailto:cellule.discriminations@liste.parisnanterre.fr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4.png" Type="http://schemas.openxmlformats.org/officeDocument/2006/relationships/image"/><Relationship Id="rId4" Target="../media/image65.png" Type="http://schemas.openxmlformats.org/officeDocument/2006/relationships/image"/><Relationship Id="rId5" Target="https://mission-egalite-f-h.parisnanterre.fr" TargetMode="External" Type="http://schemas.openxmlformats.org/officeDocument/2006/relationships/hyperlink"/><Relationship Id="rId6" Target="https://www.instagram.com/upn_egalite/" TargetMode="External" Type="http://schemas.openxmlformats.org/officeDocument/2006/relationships/hyperlink"/><Relationship Id="rId7" Target="../media/image66.png" Type="http://schemas.openxmlformats.org/officeDocument/2006/relationships/image"/><Relationship Id="rId8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11.pn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11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12" Target="../media/image35.pn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2" Target="../media/image1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pn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png" Type="http://schemas.openxmlformats.org/officeDocument/2006/relationships/image"/><Relationship Id="rId11" Target="../media/image34.png" Type="http://schemas.openxmlformats.org/officeDocument/2006/relationships/image"/><Relationship Id="rId12" Target="../media/image35.png" Type="http://schemas.openxmlformats.org/officeDocument/2006/relationships/image"/><Relationship Id="rId13" Target="../media/image41.png" Type="http://schemas.openxmlformats.org/officeDocument/2006/relationships/image"/><Relationship Id="rId14" Target="../media/image36.png" Type="http://schemas.openxmlformats.org/officeDocument/2006/relationships/image"/><Relationship Id="rId15" Target="../media/image37.svg" Type="http://schemas.openxmlformats.org/officeDocument/2006/relationships/image"/><Relationship Id="rId2" Target="../media/image1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8.png" Type="http://schemas.openxmlformats.org/officeDocument/2006/relationships/image"/><Relationship Id="rId8" Target="../media/image39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42.pn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11.png" Type="http://schemas.openxmlformats.org/officeDocument/2006/relationships/image"/><Relationship Id="rId8" Target="../media/image43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svg" Type="http://schemas.openxmlformats.org/officeDocument/2006/relationships/image"/><Relationship Id="rId11" Target="../media/image52.png" Type="http://schemas.openxmlformats.org/officeDocument/2006/relationships/image"/><Relationship Id="rId12" Target="../media/image53.jpeg" Type="http://schemas.openxmlformats.org/officeDocument/2006/relationships/image"/><Relationship Id="rId13" Target="../media/image54.png" Type="http://schemas.openxmlformats.org/officeDocument/2006/relationships/image"/><Relationship Id="rId14" Target="../media/image11.png" Type="http://schemas.openxmlformats.org/officeDocument/2006/relationships/image"/><Relationship Id="rId15" Target="../media/image55.png" Type="http://schemas.openxmlformats.org/officeDocument/2006/relationships/image"/><Relationship Id="rId2" Target="../media/image1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48.png" Type="http://schemas.openxmlformats.org/officeDocument/2006/relationships/image"/><Relationship Id="rId6" Target="../media/image49.svg" Type="http://schemas.openxmlformats.org/officeDocument/2006/relationships/image"/><Relationship Id="rId7" Target="../media/image50.png" Type="http://schemas.openxmlformats.org/officeDocument/2006/relationships/image"/><Relationship Id="rId8" Target="../media/image51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11.png" Type="http://schemas.openxmlformats.org/officeDocument/2006/relationships/image"/><Relationship Id="rId4" Target="../media/image5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338485">
            <a:off x="3267366" y="-8991885"/>
            <a:ext cx="8869954" cy="28270770"/>
          </a:xfrm>
          <a:custGeom>
            <a:avLst/>
            <a:gdLst/>
            <a:ahLst/>
            <a:cxnLst/>
            <a:rect r="r" b="b" t="t" l="l"/>
            <a:pathLst>
              <a:path h="28270770" w="8869954">
                <a:moveTo>
                  <a:pt x="0" y="0"/>
                </a:moveTo>
                <a:lnTo>
                  <a:pt x="8869954" y="0"/>
                </a:lnTo>
                <a:lnTo>
                  <a:pt x="8869954" y="28270770"/>
                </a:lnTo>
                <a:lnTo>
                  <a:pt x="0" y="28270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134850">
            <a:off x="14824633" y="1699073"/>
            <a:ext cx="2603801" cy="2329526"/>
          </a:xfrm>
          <a:custGeom>
            <a:avLst/>
            <a:gdLst/>
            <a:ahLst/>
            <a:cxnLst/>
            <a:rect r="r" b="b" t="t" l="l"/>
            <a:pathLst>
              <a:path h="2329526" w="2603801">
                <a:moveTo>
                  <a:pt x="0" y="0"/>
                </a:moveTo>
                <a:lnTo>
                  <a:pt x="2603801" y="0"/>
                </a:lnTo>
                <a:lnTo>
                  <a:pt x="2603801" y="2329526"/>
                </a:lnTo>
                <a:lnTo>
                  <a:pt x="0" y="2329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886" r="0" b="-5886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844718" y="1178711"/>
            <a:ext cx="10884314" cy="8389848"/>
            <a:chOff x="0" y="0"/>
            <a:chExt cx="14512418" cy="1118646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6472028" y="766065"/>
            <a:ext cx="5343944" cy="1350560"/>
          </a:xfrm>
          <a:custGeom>
            <a:avLst/>
            <a:gdLst/>
            <a:ahLst/>
            <a:cxnLst/>
            <a:rect r="r" b="b" t="t" l="l"/>
            <a:pathLst>
              <a:path h="1350560" w="5343944">
                <a:moveTo>
                  <a:pt x="0" y="0"/>
                </a:moveTo>
                <a:lnTo>
                  <a:pt x="5343944" y="0"/>
                </a:lnTo>
                <a:lnTo>
                  <a:pt x="5343944" y="1350560"/>
                </a:lnTo>
                <a:lnTo>
                  <a:pt x="0" y="1350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885928" y="1879818"/>
            <a:ext cx="8516144" cy="5606074"/>
            <a:chOff x="0" y="0"/>
            <a:chExt cx="11354859" cy="7474765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1250919"/>
              <a:ext cx="11354859" cy="62238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50"/>
                </a:lnSpc>
              </a:pPr>
              <a:r>
                <a:rPr lang="en-US" b="true" sz="7400" spc="148">
                  <a:solidFill>
                    <a:srgbClr val="000000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Égalité et non-discrimination</a:t>
              </a:r>
            </a:p>
            <a:p>
              <a:pPr algn="ctr">
                <a:lnSpc>
                  <a:spcPts val="9250"/>
                </a:lnSpc>
              </a:pPr>
              <a:r>
                <a:rPr lang="en-US" b="true" sz="7400" spc="148">
                  <a:solidFill>
                    <a:srgbClr val="000000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à l'Université </a:t>
              </a:r>
            </a:p>
            <a:p>
              <a:pPr algn="ctr">
                <a:lnSpc>
                  <a:spcPts val="9250"/>
                </a:lnSpc>
              </a:pPr>
              <a:r>
                <a:rPr lang="en-US" b="true" sz="7400" spc="148">
                  <a:solidFill>
                    <a:srgbClr val="000000"/>
                  </a:solidFill>
                  <a:latin typeface="Arial Nova Bold"/>
                  <a:ea typeface="Arial Nova Bold"/>
                  <a:cs typeface="Arial Nova Bold"/>
                  <a:sym typeface="Arial Nova Bold"/>
                </a:rPr>
                <a:t>Paris Nanterre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66675"/>
              <a:ext cx="11354859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8053014" y="8155363"/>
            <a:ext cx="2467722" cy="524792"/>
          </a:xfrm>
          <a:custGeom>
            <a:avLst/>
            <a:gdLst/>
            <a:ahLst/>
            <a:cxnLst/>
            <a:rect r="r" b="b" t="t" l="l"/>
            <a:pathLst>
              <a:path h="524792" w="2467722">
                <a:moveTo>
                  <a:pt x="0" y="0"/>
                </a:moveTo>
                <a:lnTo>
                  <a:pt x="2467722" y="0"/>
                </a:lnTo>
                <a:lnTo>
                  <a:pt x="2467722" y="524792"/>
                </a:lnTo>
                <a:lnTo>
                  <a:pt x="0" y="5247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113753">
            <a:off x="1981369" y="7136138"/>
            <a:ext cx="2563242" cy="2563242"/>
          </a:xfrm>
          <a:custGeom>
            <a:avLst/>
            <a:gdLst/>
            <a:ahLst/>
            <a:cxnLst/>
            <a:rect r="r" b="b" t="t" l="l"/>
            <a:pathLst>
              <a:path h="2563242" w="2563242">
                <a:moveTo>
                  <a:pt x="0" y="0"/>
                </a:moveTo>
                <a:lnTo>
                  <a:pt x="2563242" y="0"/>
                </a:lnTo>
                <a:lnTo>
                  <a:pt x="2563242" y="2563242"/>
                </a:lnTo>
                <a:lnTo>
                  <a:pt x="0" y="25632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221780" y="-19050"/>
            <a:ext cx="3261365" cy="3261365"/>
          </a:xfrm>
          <a:custGeom>
            <a:avLst/>
            <a:gdLst/>
            <a:ahLst/>
            <a:cxnLst/>
            <a:rect r="r" b="b" t="t" l="l"/>
            <a:pathLst>
              <a:path h="3261365" w="3261365">
                <a:moveTo>
                  <a:pt x="0" y="0"/>
                </a:moveTo>
                <a:lnTo>
                  <a:pt x="3261365" y="0"/>
                </a:lnTo>
                <a:lnTo>
                  <a:pt x="3261365" y="3261365"/>
                </a:lnTo>
                <a:lnTo>
                  <a:pt x="0" y="32613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2945470" y="6794821"/>
            <a:ext cx="2889031" cy="2889031"/>
          </a:xfrm>
          <a:custGeom>
            <a:avLst/>
            <a:gdLst/>
            <a:ahLst/>
            <a:cxnLst/>
            <a:rect r="r" b="b" t="t" l="l"/>
            <a:pathLst>
              <a:path h="2889031" w="2889031">
                <a:moveTo>
                  <a:pt x="0" y="0"/>
                </a:moveTo>
                <a:lnTo>
                  <a:pt x="2889031" y="0"/>
                </a:lnTo>
                <a:lnTo>
                  <a:pt x="2889031" y="2889031"/>
                </a:lnTo>
                <a:lnTo>
                  <a:pt x="0" y="28890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04782" y="508253"/>
            <a:ext cx="13708378" cy="4952152"/>
          </a:xfrm>
          <a:custGeom>
            <a:avLst/>
            <a:gdLst/>
            <a:ahLst/>
            <a:cxnLst/>
            <a:rect r="r" b="b" t="t" l="l"/>
            <a:pathLst>
              <a:path h="4952152" w="13708378">
                <a:moveTo>
                  <a:pt x="0" y="0"/>
                </a:moveTo>
                <a:lnTo>
                  <a:pt x="13708377" y="0"/>
                </a:lnTo>
                <a:lnTo>
                  <a:pt x="13708377" y="4952151"/>
                </a:lnTo>
                <a:lnTo>
                  <a:pt x="0" y="4952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0098">
            <a:off x="8308720" y="1770780"/>
            <a:ext cx="13708378" cy="4952152"/>
          </a:xfrm>
          <a:custGeom>
            <a:avLst/>
            <a:gdLst/>
            <a:ahLst/>
            <a:cxnLst/>
            <a:rect r="r" b="b" t="t" l="l"/>
            <a:pathLst>
              <a:path h="4952152" w="13708378">
                <a:moveTo>
                  <a:pt x="0" y="0"/>
                </a:moveTo>
                <a:lnTo>
                  <a:pt x="13708378" y="0"/>
                </a:lnTo>
                <a:lnTo>
                  <a:pt x="13708378" y="4952151"/>
                </a:lnTo>
                <a:lnTo>
                  <a:pt x="0" y="4952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>
            <a:off x="6754665" y="7036666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536414" y="6535122"/>
            <a:ext cx="3682447" cy="2610966"/>
          </a:xfrm>
          <a:custGeom>
            <a:avLst/>
            <a:gdLst/>
            <a:ahLst/>
            <a:cxnLst/>
            <a:rect r="r" b="b" t="t" l="l"/>
            <a:pathLst>
              <a:path h="2610966" w="3682447">
                <a:moveTo>
                  <a:pt x="0" y="0"/>
                </a:moveTo>
                <a:lnTo>
                  <a:pt x="3682447" y="0"/>
                </a:lnTo>
                <a:lnTo>
                  <a:pt x="3682447" y="2610965"/>
                </a:lnTo>
                <a:lnTo>
                  <a:pt x="0" y="26109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61795" y="1953773"/>
            <a:ext cx="6031685" cy="6031685"/>
          </a:xfrm>
          <a:custGeom>
            <a:avLst/>
            <a:gdLst/>
            <a:ahLst/>
            <a:cxnLst/>
            <a:rect r="r" b="b" t="t" l="l"/>
            <a:pathLst>
              <a:path h="6031685" w="6031685">
                <a:moveTo>
                  <a:pt x="0" y="0"/>
                </a:moveTo>
                <a:lnTo>
                  <a:pt x="6031685" y="0"/>
                </a:lnTo>
                <a:lnTo>
                  <a:pt x="6031685" y="6031685"/>
                </a:lnTo>
                <a:lnTo>
                  <a:pt x="0" y="60316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104577" y="1690238"/>
            <a:ext cx="2142328" cy="2142328"/>
          </a:xfrm>
          <a:custGeom>
            <a:avLst/>
            <a:gdLst/>
            <a:ahLst/>
            <a:cxnLst/>
            <a:rect r="r" b="b" t="t" l="l"/>
            <a:pathLst>
              <a:path h="2142328" w="2142328">
                <a:moveTo>
                  <a:pt x="0" y="0"/>
                </a:moveTo>
                <a:lnTo>
                  <a:pt x="2142328" y="0"/>
                </a:lnTo>
                <a:lnTo>
                  <a:pt x="2142328" y="2142329"/>
                </a:lnTo>
                <a:lnTo>
                  <a:pt x="0" y="21423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138446" y="2671168"/>
            <a:ext cx="7794259" cy="143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50"/>
              </a:lnSpc>
            </a:pPr>
            <a:r>
              <a:rPr lang="en-US" sz="5000" b="true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Rollerdisco </a:t>
            </a:r>
          </a:p>
          <a:p>
            <a:pPr algn="l">
              <a:lnSpc>
                <a:spcPts val="5650"/>
              </a:lnSpc>
            </a:pPr>
            <a:r>
              <a:rPr lang="en-US" sz="5000" b="true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de rentrée 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43986" y="546353"/>
            <a:ext cx="3582587" cy="882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93"/>
              </a:lnSpc>
            </a:pPr>
            <a:r>
              <a:rPr lang="en-US" sz="6100" b="true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Agenda ·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974934" y="727710"/>
            <a:ext cx="4919191" cy="640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b="true" sz="450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Septembre 2025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819176" y="4689429"/>
            <a:ext cx="8432800" cy="59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5212" indent="-442606" lvl="1">
              <a:lnSpc>
                <a:spcPts val="4633"/>
              </a:lnSpc>
              <a:buFont typeface="Arial"/>
              <a:buChar char="•"/>
            </a:pPr>
            <a:r>
              <a:rPr lang="en-US" b="true" sz="41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Jeudi 25 SEPTEMBRE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754665" y="5329129"/>
            <a:ext cx="9131077" cy="1205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800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00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- de 18h à 22h </a:t>
            </a:r>
          </a:p>
          <a:p>
            <a:pPr algn="l">
              <a:lnSpc>
                <a:spcPts val="3164"/>
              </a:lnSpc>
            </a:pPr>
            <a:r>
              <a:rPr lang="en-US" sz="2800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Hall du Grappin (B)</a:t>
            </a:r>
          </a:p>
          <a:p>
            <a:pPr algn="l">
              <a:lnSpc>
                <a:spcPts val="3164"/>
              </a:lnSpc>
            </a:pPr>
            <a:r>
              <a:rPr lang="en-US" sz="2800" b="true">
                <a:solidFill>
                  <a:srgbClr val="FF3131"/>
                </a:solidFill>
                <a:latin typeface="DM Sans Bold"/>
                <a:ea typeface="DM Sans Bold"/>
                <a:cs typeface="DM Sans Bold"/>
                <a:sym typeface="DM Sans Bold"/>
              </a:rPr>
              <a:t>sur inscription</a:t>
            </a: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754665" y="7436716"/>
            <a:ext cx="6090281" cy="2006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Prêt gratuit de patins à roulettes, DJ set, pistes de roller et de danse, maquillage à paillettes, animations, stands associatifs...</a:t>
            </a:r>
          </a:p>
          <a:p>
            <a:pPr algn="l">
              <a:lnSpc>
                <a:spcPts val="3164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04782" y="508253"/>
            <a:ext cx="13708378" cy="4952152"/>
          </a:xfrm>
          <a:custGeom>
            <a:avLst/>
            <a:gdLst/>
            <a:ahLst/>
            <a:cxnLst/>
            <a:rect r="r" b="b" t="t" l="l"/>
            <a:pathLst>
              <a:path h="4952152" w="13708378">
                <a:moveTo>
                  <a:pt x="0" y="0"/>
                </a:moveTo>
                <a:lnTo>
                  <a:pt x="13708377" y="0"/>
                </a:lnTo>
                <a:lnTo>
                  <a:pt x="13708377" y="4952151"/>
                </a:lnTo>
                <a:lnTo>
                  <a:pt x="0" y="4952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60098">
            <a:off x="8308720" y="1770780"/>
            <a:ext cx="13708378" cy="4952152"/>
          </a:xfrm>
          <a:custGeom>
            <a:avLst/>
            <a:gdLst/>
            <a:ahLst/>
            <a:cxnLst/>
            <a:rect r="r" b="b" t="t" l="l"/>
            <a:pathLst>
              <a:path h="4952152" w="13708378">
                <a:moveTo>
                  <a:pt x="0" y="0"/>
                </a:moveTo>
                <a:lnTo>
                  <a:pt x="13708378" y="0"/>
                </a:lnTo>
                <a:lnTo>
                  <a:pt x="13708378" y="4952151"/>
                </a:lnTo>
                <a:lnTo>
                  <a:pt x="0" y="4952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2357" y="2518410"/>
            <a:ext cx="4497548" cy="6356958"/>
          </a:xfrm>
          <a:custGeom>
            <a:avLst/>
            <a:gdLst/>
            <a:ahLst/>
            <a:cxnLst/>
            <a:rect r="r" b="b" t="t" l="l"/>
            <a:pathLst>
              <a:path h="6356958" w="4497548">
                <a:moveTo>
                  <a:pt x="0" y="0"/>
                </a:moveTo>
                <a:lnTo>
                  <a:pt x="4497548" y="0"/>
                </a:lnTo>
                <a:lnTo>
                  <a:pt x="44975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4" r="0" b="-144"/>
            </a:stretch>
          </a:blipFill>
        </p:spPr>
      </p:sp>
      <p:sp>
        <p:nvSpPr>
          <p:cNvPr name="AutoShape 13" id="13"/>
          <p:cNvSpPr/>
          <p:nvPr/>
        </p:nvSpPr>
        <p:spPr>
          <a:xfrm>
            <a:off x="6754665" y="7036666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6138446" y="2671168"/>
            <a:ext cx="7794259" cy="143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50"/>
              </a:lnSpc>
            </a:pPr>
            <a:r>
              <a:rPr lang="en-US" sz="5000" b="true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Distribution de culottes menstruelles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43986" y="546353"/>
            <a:ext cx="3582587" cy="882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93"/>
              </a:lnSpc>
            </a:pPr>
            <a:r>
              <a:rPr lang="en-US" sz="6100" b="true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Agenda ·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84405" y="727710"/>
            <a:ext cx="4919191" cy="640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b="true" sz="450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Octobre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819176" y="4689429"/>
            <a:ext cx="8432800" cy="59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5212" indent="-442606" lvl="1">
              <a:lnSpc>
                <a:spcPts val="4633"/>
              </a:lnSpc>
              <a:buFont typeface="Arial"/>
              <a:buChar char="•"/>
            </a:pPr>
            <a:r>
              <a:rPr lang="en-US" b="true" sz="41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6, 7, 8 OCTOBRE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54665" y="5329129"/>
            <a:ext cx="9131077" cy="1775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- de 12h à 14h </a:t>
            </a:r>
          </a:p>
          <a:p>
            <a:pPr algn="l">
              <a:lnSpc>
                <a:spcPts val="2598"/>
              </a:lnSpc>
            </a:pPr>
            <a:r>
              <a:rPr lang="en-US" sz="22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à l’IUT Ville d’Avray et au Pôle Métiers du Livre</a:t>
            </a:r>
          </a:p>
          <a:p>
            <a:pPr algn="l">
              <a:lnSpc>
                <a:spcPts val="3163"/>
              </a:lnSpc>
            </a:pPr>
            <a:r>
              <a:rPr lang="en-US" sz="27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-</a:t>
            </a: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 10h à 17h</a:t>
            </a:r>
            <a:r>
              <a:rPr lang="en-US" sz="27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</a:p>
          <a:p>
            <a:pPr algn="l">
              <a:lnSpc>
                <a:spcPts val="2598"/>
              </a:lnSpc>
            </a:pPr>
            <a:r>
              <a:rPr lang="en-US" sz="2299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sur le campus de Nanterre, hall du Grappin</a:t>
            </a:r>
          </a:p>
          <a:p>
            <a:pPr algn="l">
              <a:lnSpc>
                <a:spcPts val="2598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6754665" y="7436716"/>
            <a:ext cx="6308178" cy="1205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8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Une carte étudiante = une culotte menstruelle offerte. </a:t>
            </a:r>
          </a:p>
          <a:p>
            <a:pPr algn="l">
              <a:lnSpc>
                <a:spcPts val="3164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651113">
            <a:off x="11555054" y="1823107"/>
            <a:ext cx="4869124" cy="12075539"/>
          </a:xfrm>
          <a:custGeom>
            <a:avLst/>
            <a:gdLst/>
            <a:ahLst/>
            <a:cxnLst/>
            <a:rect r="r" b="b" t="t" l="l"/>
            <a:pathLst>
              <a:path h="12075539" w="4869124">
                <a:moveTo>
                  <a:pt x="0" y="0"/>
                </a:moveTo>
                <a:lnTo>
                  <a:pt x="4869124" y="0"/>
                </a:lnTo>
                <a:lnTo>
                  <a:pt x="4869124" y="12075539"/>
                </a:lnTo>
                <a:lnTo>
                  <a:pt x="0" y="12075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851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3651113">
            <a:off x="1162506" y="-4125540"/>
            <a:ext cx="4869124" cy="12075539"/>
          </a:xfrm>
          <a:custGeom>
            <a:avLst/>
            <a:gdLst/>
            <a:ahLst/>
            <a:cxnLst/>
            <a:rect r="r" b="b" t="t" l="l"/>
            <a:pathLst>
              <a:path h="12075539" w="4869124">
                <a:moveTo>
                  <a:pt x="4869124" y="12075538"/>
                </a:moveTo>
                <a:lnTo>
                  <a:pt x="0" y="12075538"/>
                </a:lnTo>
                <a:lnTo>
                  <a:pt x="0" y="0"/>
                </a:lnTo>
                <a:lnTo>
                  <a:pt x="4869124" y="0"/>
                </a:lnTo>
                <a:lnTo>
                  <a:pt x="4869124" y="12075538"/>
                </a:lnTo>
                <a:close/>
              </a:path>
            </a:pathLst>
          </a:custGeom>
          <a:blipFill>
            <a:blip r:embed="rId2"/>
            <a:stretch>
              <a:fillRect l="0" t="-28517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584409" y="1912229"/>
            <a:ext cx="11403468" cy="1853557"/>
            <a:chOff x="0" y="0"/>
            <a:chExt cx="15204623" cy="247141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399173" y="91393"/>
              <a:ext cx="14805451" cy="2380016"/>
              <a:chOff x="0" y="0"/>
              <a:chExt cx="9504615" cy="1527893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31750" y="31750"/>
                <a:ext cx="9441115" cy="1464393"/>
              </a:xfrm>
              <a:custGeom>
                <a:avLst/>
                <a:gdLst/>
                <a:ahLst/>
                <a:cxnLst/>
                <a:rect r="r" b="b" t="t" l="l"/>
                <a:pathLst>
                  <a:path h="1464393" w="9441115">
                    <a:moveTo>
                      <a:pt x="9348405" y="1464393"/>
                    </a:moveTo>
                    <a:lnTo>
                      <a:pt x="92710" y="1464393"/>
                    </a:lnTo>
                    <a:cubicBezTo>
                      <a:pt x="41910" y="1464393"/>
                      <a:pt x="0" y="1422483"/>
                      <a:pt x="0" y="137168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347135" y="0"/>
                    </a:lnTo>
                    <a:cubicBezTo>
                      <a:pt x="9397935" y="0"/>
                      <a:pt x="9439846" y="41910"/>
                      <a:pt x="9439846" y="92710"/>
                    </a:cubicBezTo>
                    <a:lnTo>
                      <a:pt x="9439846" y="1370413"/>
                    </a:lnTo>
                    <a:cubicBezTo>
                      <a:pt x="9441115" y="1422483"/>
                      <a:pt x="9399205" y="1464393"/>
                      <a:pt x="9348405" y="1464393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9504615" cy="1527893"/>
              </a:xfrm>
              <a:custGeom>
                <a:avLst/>
                <a:gdLst/>
                <a:ahLst/>
                <a:cxnLst/>
                <a:rect r="r" b="b" t="t" l="l"/>
                <a:pathLst>
                  <a:path h="1527893" w="9504615">
                    <a:moveTo>
                      <a:pt x="9380155" y="59690"/>
                    </a:moveTo>
                    <a:cubicBezTo>
                      <a:pt x="9415715" y="59690"/>
                      <a:pt x="9444925" y="88900"/>
                      <a:pt x="9444925" y="124460"/>
                    </a:cubicBezTo>
                    <a:lnTo>
                      <a:pt x="9444925" y="1403433"/>
                    </a:lnTo>
                    <a:cubicBezTo>
                      <a:pt x="9444925" y="1438993"/>
                      <a:pt x="9415715" y="1468203"/>
                      <a:pt x="9380155" y="1468203"/>
                    </a:cubicBezTo>
                    <a:lnTo>
                      <a:pt x="124460" y="1468203"/>
                    </a:lnTo>
                    <a:cubicBezTo>
                      <a:pt x="88900" y="1468203"/>
                      <a:pt x="59690" y="1438993"/>
                      <a:pt x="59690" y="140343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380155" y="59690"/>
                    </a:lnTo>
                    <a:moveTo>
                      <a:pt x="938015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403433"/>
                    </a:lnTo>
                    <a:cubicBezTo>
                      <a:pt x="0" y="1472013"/>
                      <a:pt x="55880" y="1527893"/>
                      <a:pt x="124460" y="1527893"/>
                    </a:cubicBezTo>
                    <a:lnTo>
                      <a:pt x="9380155" y="1527893"/>
                    </a:lnTo>
                    <a:cubicBezTo>
                      <a:pt x="9448735" y="1527893"/>
                      <a:pt x="9504615" y="1472013"/>
                      <a:pt x="9504615" y="1403433"/>
                    </a:cubicBezTo>
                    <a:lnTo>
                      <a:pt x="9504615" y="124460"/>
                    </a:lnTo>
                    <a:cubicBezTo>
                      <a:pt x="9504615" y="55880"/>
                      <a:pt x="9448735" y="0"/>
                      <a:pt x="9380155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14805451" cy="2380016"/>
              <a:chOff x="0" y="0"/>
              <a:chExt cx="9504615" cy="152789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31750" y="31750"/>
                <a:ext cx="9441115" cy="1464393"/>
              </a:xfrm>
              <a:custGeom>
                <a:avLst/>
                <a:gdLst/>
                <a:ahLst/>
                <a:cxnLst/>
                <a:rect r="r" b="b" t="t" l="l"/>
                <a:pathLst>
                  <a:path h="1464393" w="9441115">
                    <a:moveTo>
                      <a:pt x="9348405" y="1464393"/>
                    </a:moveTo>
                    <a:lnTo>
                      <a:pt x="92710" y="1464393"/>
                    </a:lnTo>
                    <a:cubicBezTo>
                      <a:pt x="41910" y="1464393"/>
                      <a:pt x="0" y="1422483"/>
                      <a:pt x="0" y="137168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347135" y="0"/>
                    </a:lnTo>
                    <a:cubicBezTo>
                      <a:pt x="9397935" y="0"/>
                      <a:pt x="9439846" y="41910"/>
                      <a:pt x="9439846" y="92710"/>
                    </a:cubicBezTo>
                    <a:lnTo>
                      <a:pt x="9439846" y="1370413"/>
                    </a:lnTo>
                    <a:cubicBezTo>
                      <a:pt x="9441115" y="1422483"/>
                      <a:pt x="9399205" y="1464393"/>
                      <a:pt x="9348405" y="146439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504615" cy="1527893"/>
              </a:xfrm>
              <a:custGeom>
                <a:avLst/>
                <a:gdLst/>
                <a:ahLst/>
                <a:cxnLst/>
                <a:rect r="r" b="b" t="t" l="l"/>
                <a:pathLst>
                  <a:path h="1527893" w="9504615">
                    <a:moveTo>
                      <a:pt x="9380155" y="59690"/>
                    </a:moveTo>
                    <a:cubicBezTo>
                      <a:pt x="9415715" y="59690"/>
                      <a:pt x="9444925" y="88900"/>
                      <a:pt x="9444925" y="124460"/>
                    </a:cubicBezTo>
                    <a:lnTo>
                      <a:pt x="9444925" y="1403433"/>
                    </a:lnTo>
                    <a:cubicBezTo>
                      <a:pt x="9444925" y="1438993"/>
                      <a:pt x="9415715" y="1468203"/>
                      <a:pt x="9380155" y="1468203"/>
                    </a:cubicBezTo>
                    <a:lnTo>
                      <a:pt x="124460" y="1468203"/>
                    </a:lnTo>
                    <a:cubicBezTo>
                      <a:pt x="88900" y="1468203"/>
                      <a:pt x="59690" y="1438993"/>
                      <a:pt x="59690" y="140343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380155" y="59690"/>
                    </a:lnTo>
                    <a:moveTo>
                      <a:pt x="938015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403433"/>
                    </a:lnTo>
                    <a:cubicBezTo>
                      <a:pt x="0" y="1472013"/>
                      <a:pt x="55880" y="1527893"/>
                      <a:pt x="124460" y="1527893"/>
                    </a:cubicBezTo>
                    <a:lnTo>
                      <a:pt x="9380155" y="1527893"/>
                    </a:lnTo>
                    <a:cubicBezTo>
                      <a:pt x="9448735" y="1527893"/>
                      <a:pt x="9504615" y="1472013"/>
                      <a:pt x="9504615" y="1403433"/>
                    </a:cubicBezTo>
                    <a:lnTo>
                      <a:pt x="9504615" y="124460"/>
                    </a:lnTo>
                    <a:cubicBezTo>
                      <a:pt x="9504615" y="55880"/>
                      <a:pt x="9448735" y="0"/>
                      <a:pt x="9380155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11" id="11"/>
          <p:cNvGrpSpPr/>
          <p:nvPr/>
        </p:nvGrpSpPr>
        <p:grpSpPr>
          <a:xfrm rot="0">
            <a:off x="3584409" y="4966566"/>
            <a:ext cx="11403468" cy="2252482"/>
            <a:chOff x="0" y="0"/>
            <a:chExt cx="15204623" cy="3003310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399173" y="111063"/>
              <a:ext cx="14805451" cy="2892247"/>
              <a:chOff x="0" y="0"/>
              <a:chExt cx="9504615" cy="1856728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31750" y="31750"/>
                <a:ext cx="9441115" cy="1793228"/>
              </a:xfrm>
              <a:custGeom>
                <a:avLst/>
                <a:gdLst/>
                <a:ahLst/>
                <a:cxnLst/>
                <a:rect r="r" b="b" t="t" l="l"/>
                <a:pathLst>
                  <a:path h="1793228" w="9441115">
                    <a:moveTo>
                      <a:pt x="9348405" y="1793228"/>
                    </a:moveTo>
                    <a:lnTo>
                      <a:pt x="92710" y="1793228"/>
                    </a:lnTo>
                    <a:cubicBezTo>
                      <a:pt x="41910" y="1793228"/>
                      <a:pt x="0" y="1751318"/>
                      <a:pt x="0" y="170051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347135" y="0"/>
                    </a:lnTo>
                    <a:cubicBezTo>
                      <a:pt x="9397935" y="0"/>
                      <a:pt x="9439846" y="41910"/>
                      <a:pt x="9439846" y="92710"/>
                    </a:cubicBezTo>
                    <a:lnTo>
                      <a:pt x="9439846" y="1699248"/>
                    </a:lnTo>
                    <a:cubicBezTo>
                      <a:pt x="9441115" y="1751318"/>
                      <a:pt x="9399205" y="1793228"/>
                      <a:pt x="9348405" y="179322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9504615" cy="1856728"/>
              </a:xfrm>
              <a:custGeom>
                <a:avLst/>
                <a:gdLst/>
                <a:ahLst/>
                <a:cxnLst/>
                <a:rect r="r" b="b" t="t" l="l"/>
                <a:pathLst>
                  <a:path h="1856728" w="9504615">
                    <a:moveTo>
                      <a:pt x="9380155" y="59690"/>
                    </a:moveTo>
                    <a:cubicBezTo>
                      <a:pt x="9415715" y="59690"/>
                      <a:pt x="9444925" y="88900"/>
                      <a:pt x="9444925" y="124460"/>
                    </a:cubicBezTo>
                    <a:lnTo>
                      <a:pt x="9444925" y="1732268"/>
                    </a:lnTo>
                    <a:cubicBezTo>
                      <a:pt x="9444925" y="1767828"/>
                      <a:pt x="9415715" y="1797038"/>
                      <a:pt x="9380155" y="1797038"/>
                    </a:cubicBezTo>
                    <a:lnTo>
                      <a:pt x="124460" y="1797038"/>
                    </a:lnTo>
                    <a:cubicBezTo>
                      <a:pt x="88900" y="1797038"/>
                      <a:pt x="59690" y="1767828"/>
                      <a:pt x="59690" y="173226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380155" y="59690"/>
                    </a:lnTo>
                    <a:moveTo>
                      <a:pt x="938015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32268"/>
                    </a:lnTo>
                    <a:cubicBezTo>
                      <a:pt x="0" y="1800848"/>
                      <a:pt x="55880" y="1856728"/>
                      <a:pt x="124460" y="1856728"/>
                    </a:cubicBezTo>
                    <a:lnTo>
                      <a:pt x="9380155" y="1856728"/>
                    </a:lnTo>
                    <a:cubicBezTo>
                      <a:pt x="9448735" y="1856728"/>
                      <a:pt x="9504615" y="1800848"/>
                      <a:pt x="9504615" y="1732268"/>
                    </a:cubicBezTo>
                    <a:lnTo>
                      <a:pt x="9504615" y="124460"/>
                    </a:lnTo>
                    <a:cubicBezTo>
                      <a:pt x="9504615" y="55880"/>
                      <a:pt x="9448735" y="0"/>
                      <a:pt x="9380155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0"/>
              <a:ext cx="14805451" cy="2892247"/>
              <a:chOff x="0" y="0"/>
              <a:chExt cx="9504615" cy="1856728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31750" y="31750"/>
                <a:ext cx="9441115" cy="1793228"/>
              </a:xfrm>
              <a:custGeom>
                <a:avLst/>
                <a:gdLst/>
                <a:ahLst/>
                <a:cxnLst/>
                <a:rect r="r" b="b" t="t" l="l"/>
                <a:pathLst>
                  <a:path h="1793228" w="9441115">
                    <a:moveTo>
                      <a:pt x="9348405" y="1793228"/>
                    </a:moveTo>
                    <a:lnTo>
                      <a:pt x="92710" y="1793228"/>
                    </a:lnTo>
                    <a:cubicBezTo>
                      <a:pt x="41910" y="1793228"/>
                      <a:pt x="0" y="1751318"/>
                      <a:pt x="0" y="170051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347135" y="0"/>
                    </a:lnTo>
                    <a:cubicBezTo>
                      <a:pt x="9397935" y="0"/>
                      <a:pt x="9439846" y="41910"/>
                      <a:pt x="9439846" y="92710"/>
                    </a:cubicBezTo>
                    <a:lnTo>
                      <a:pt x="9439846" y="1699248"/>
                    </a:lnTo>
                    <a:cubicBezTo>
                      <a:pt x="9441115" y="1751318"/>
                      <a:pt x="9399205" y="1793228"/>
                      <a:pt x="9348405" y="179322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9504615" cy="1856728"/>
              </a:xfrm>
              <a:custGeom>
                <a:avLst/>
                <a:gdLst/>
                <a:ahLst/>
                <a:cxnLst/>
                <a:rect r="r" b="b" t="t" l="l"/>
                <a:pathLst>
                  <a:path h="1856728" w="9504615">
                    <a:moveTo>
                      <a:pt x="9380155" y="59690"/>
                    </a:moveTo>
                    <a:cubicBezTo>
                      <a:pt x="9415715" y="59690"/>
                      <a:pt x="9444925" y="88900"/>
                      <a:pt x="9444925" y="124460"/>
                    </a:cubicBezTo>
                    <a:lnTo>
                      <a:pt x="9444925" y="1732268"/>
                    </a:lnTo>
                    <a:cubicBezTo>
                      <a:pt x="9444925" y="1767828"/>
                      <a:pt x="9415715" y="1797038"/>
                      <a:pt x="9380155" y="1797038"/>
                    </a:cubicBezTo>
                    <a:lnTo>
                      <a:pt x="124460" y="1797038"/>
                    </a:lnTo>
                    <a:cubicBezTo>
                      <a:pt x="88900" y="1797038"/>
                      <a:pt x="59690" y="1767828"/>
                      <a:pt x="59690" y="173226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380155" y="59690"/>
                    </a:lnTo>
                    <a:moveTo>
                      <a:pt x="938015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32268"/>
                    </a:lnTo>
                    <a:cubicBezTo>
                      <a:pt x="0" y="1800848"/>
                      <a:pt x="55880" y="1856728"/>
                      <a:pt x="124460" y="1856728"/>
                    </a:cubicBezTo>
                    <a:lnTo>
                      <a:pt x="9380155" y="1856728"/>
                    </a:lnTo>
                    <a:cubicBezTo>
                      <a:pt x="9448735" y="1856728"/>
                      <a:pt x="9504615" y="1800848"/>
                      <a:pt x="9504615" y="1732268"/>
                    </a:cubicBezTo>
                    <a:lnTo>
                      <a:pt x="9504615" y="124460"/>
                    </a:lnTo>
                    <a:cubicBezTo>
                      <a:pt x="9504615" y="55880"/>
                      <a:pt x="9448735" y="0"/>
                      <a:pt x="9380155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18" id="18"/>
          <p:cNvGrpSpPr/>
          <p:nvPr/>
        </p:nvGrpSpPr>
        <p:grpSpPr>
          <a:xfrm rot="0">
            <a:off x="3597068" y="7628623"/>
            <a:ext cx="11403468" cy="1900394"/>
            <a:chOff x="0" y="0"/>
            <a:chExt cx="15204623" cy="2533858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399173" y="93703"/>
              <a:ext cx="14805451" cy="2440155"/>
              <a:chOff x="0" y="0"/>
              <a:chExt cx="9504615" cy="15665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31750" y="31750"/>
                <a:ext cx="9441115" cy="1503000"/>
              </a:xfrm>
              <a:custGeom>
                <a:avLst/>
                <a:gdLst/>
                <a:ahLst/>
                <a:cxnLst/>
                <a:rect r="r" b="b" t="t" l="l"/>
                <a:pathLst>
                  <a:path h="1503000" w="9441115">
                    <a:moveTo>
                      <a:pt x="9348405" y="1503000"/>
                    </a:moveTo>
                    <a:lnTo>
                      <a:pt x="92710" y="1503000"/>
                    </a:lnTo>
                    <a:cubicBezTo>
                      <a:pt x="41910" y="1503000"/>
                      <a:pt x="0" y="1461090"/>
                      <a:pt x="0" y="14102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347135" y="0"/>
                    </a:lnTo>
                    <a:cubicBezTo>
                      <a:pt x="9397935" y="0"/>
                      <a:pt x="9439846" y="41910"/>
                      <a:pt x="9439846" y="92710"/>
                    </a:cubicBezTo>
                    <a:lnTo>
                      <a:pt x="9439846" y="1409020"/>
                    </a:lnTo>
                    <a:cubicBezTo>
                      <a:pt x="9441115" y="1461090"/>
                      <a:pt x="9399205" y="1503000"/>
                      <a:pt x="9348405" y="15030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9504615" cy="1566500"/>
              </a:xfrm>
              <a:custGeom>
                <a:avLst/>
                <a:gdLst/>
                <a:ahLst/>
                <a:cxnLst/>
                <a:rect r="r" b="b" t="t" l="l"/>
                <a:pathLst>
                  <a:path h="1566500" w="9504615">
                    <a:moveTo>
                      <a:pt x="9380155" y="59690"/>
                    </a:moveTo>
                    <a:cubicBezTo>
                      <a:pt x="9415715" y="59690"/>
                      <a:pt x="9444925" y="88900"/>
                      <a:pt x="9444925" y="124460"/>
                    </a:cubicBezTo>
                    <a:lnTo>
                      <a:pt x="9444925" y="1442040"/>
                    </a:lnTo>
                    <a:cubicBezTo>
                      <a:pt x="9444925" y="1477600"/>
                      <a:pt x="9415715" y="1506810"/>
                      <a:pt x="9380155" y="1506810"/>
                    </a:cubicBezTo>
                    <a:lnTo>
                      <a:pt x="124460" y="1506810"/>
                    </a:lnTo>
                    <a:cubicBezTo>
                      <a:pt x="88900" y="1506810"/>
                      <a:pt x="59690" y="1477600"/>
                      <a:pt x="59690" y="14420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380155" y="59690"/>
                    </a:lnTo>
                    <a:moveTo>
                      <a:pt x="938015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442040"/>
                    </a:lnTo>
                    <a:cubicBezTo>
                      <a:pt x="0" y="1510620"/>
                      <a:pt x="55880" y="1566500"/>
                      <a:pt x="124460" y="1566500"/>
                    </a:cubicBezTo>
                    <a:lnTo>
                      <a:pt x="9380155" y="1566500"/>
                    </a:lnTo>
                    <a:cubicBezTo>
                      <a:pt x="9448735" y="1566500"/>
                      <a:pt x="9504615" y="1510620"/>
                      <a:pt x="9504615" y="1442040"/>
                    </a:cubicBezTo>
                    <a:lnTo>
                      <a:pt x="9504615" y="124460"/>
                    </a:lnTo>
                    <a:cubicBezTo>
                      <a:pt x="9504615" y="55880"/>
                      <a:pt x="9448735" y="0"/>
                      <a:pt x="9380155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2" id="22"/>
            <p:cNvGrpSpPr/>
            <p:nvPr/>
          </p:nvGrpSpPr>
          <p:grpSpPr>
            <a:xfrm rot="0">
              <a:off x="0" y="0"/>
              <a:ext cx="14805451" cy="2440155"/>
              <a:chOff x="0" y="0"/>
              <a:chExt cx="9504615" cy="15665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31750" y="31750"/>
                <a:ext cx="9441115" cy="1503000"/>
              </a:xfrm>
              <a:custGeom>
                <a:avLst/>
                <a:gdLst/>
                <a:ahLst/>
                <a:cxnLst/>
                <a:rect r="r" b="b" t="t" l="l"/>
                <a:pathLst>
                  <a:path h="1503000" w="9441115">
                    <a:moveTo>
                      <a:pt x="9348405" y="1503000"/>
                    </a:moveTo>
                    <a:lnTo>
                      <a:pt x="92710" y="1503000"/>
                    </a:lnTo>
                    <a:cubicBezTo>
                      <a:pt x="41910" y="1503000"/>
                      <a:pt x="0" y="1461090"/>
                      <a:pt x="0" y="14102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347135" y="0"/>
                    </a:lnTo>
                    <a:cubicBezTo>
                      <a:pt x="9397935" y="0"/>
                      <a:pt x="9439846" y="41910"/>
                      <a:pt x="9439846" y="92710"/>
                    </a:cubicBezTo>
                    <a:lnTo>
                      <a:pt x="9439846" y="1409020"/>
                    </a:lnTo>
                    <a:cubicBezTo>
                      <a:pt x="9441115" y="1461090"/>
                      <a:pt x="9399205" y="1503000"/>
                      <a:pt x="9348405" y="15030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9504615" cy="1566500"/>
              </a:xfrm>
              <a:custGeom>
                <a:avLst/>
                <a:gdLst/>
                <a:ahLst/>
                <a:cxnLst/>
                <a:rect r="r" b="b" t="t" l="l"/>
                <a:pathLst>
                  <a:path h="1566500" w="9504615">
                    <a:moveTo>
                      <a:pt x="9380155" y="59690"/>
                    </a:moveTo>
                    <a:cubicBezTo>
                      <a:pt x="9415715" y="59690"/>
                      <a:pt x="9444925" y="88900"/>
                      <a:pt x="9444925" y="124460"/>
                    </a:cubicBezTo>
                    <a:lnTo>
                      <a:pt x="9444925" y="1442040"/>
                    </a:lnTo>
                    <a:cubicBezTo>
                      <a:pt x="9444925" y="1477600"/>
                      <a:pt x="9415715" y="1506810"/>
                      <a:pt x="9380155" y="1506810"/>
                    </a:cubicBezTo>
                    <a:lnTo>
                      <a:pt x="124460" y="1506810"/>
                    </a:lnTo>
                    <a:cubicBezTo>
                      <a:pt x="88900" y="1506810"/>
                      <a:pt x="59690" y="1477600"/>
                      <a:pt x="59690" y="14420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380155" y="59690"/>
                    </a:lnTo>
                    <a:moveTo>
                      <a:pt x="938015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442040"/>
                    </a:lnTo>
                    <a:cubicBezTo>
                      <a:pt x="0" y="1510620"/>
                      <a:pt x="55880" y="1566500"/>
                      <a:pt x="124460" y="1566500"/>
                    </a:cubicBezTo>
                    <a:lnTo>
                      <a:pt x="9380155" y="1566500"/>
                    </a:lnTo>
                    <a:cubicBezTo>
                      <a:pt x="9448735" y="1566500"/>
                      <a:pt x="9504615" y="1510620"/>
                      <a:pt x="9504615" y="1442040"/>
                    </a:cubicBezTo>
                    <a:lnTo>
                      <a:pt x="9504615" y="124460"/>
                    </a:lnTo>
                    <a:cubicBezTo>
                      <a:pt x="9504615" y="55880"/>
                      <a:pt x="9448735" y="0"/>
                      <a:pt x="9380155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25" id="25"/>
          <p:cNvSpPr/>
          <p:nvPr/>
        </p:nvSpPr>
        <p:spPr>
          <a:xfrm flipH="false" flipV="false" rot="0">
            <a:off x="4411593" y="2471296"/>
            <a:ext cx="968634" cy="968634"/>
          </a:xfrm>
          <a:custGeom>
            <a:avLst/>
            <a:gdLst/>
            <a:ahLst/>
            <a:cxnLst/>
            <a:rect r="r" b="b" t="t" l="l"/>
            <a:pathLst>
              <a:path h="968634" w="968634">
                <a:moveTo>
                  <a:pt x="0" y="0"/>
                </a:moveTo>
                <a:lnTo>
                  <a:pt x="968634" y="0"/>
                </a:lnTo>
                <a:lnTo>
                  <a:pt x="968634" y="968634"/>
                </a:lnTo>
                <a:lnTo>
                  <a:pt x="0" y="9686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137201" y="606298"/>
            <a:ext cx="10297883" cy="882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893"/>
              </a:lnSpc>
            </a:pPr>
            <a:r>
              <a:rPr lang="en-US" b="true" sz="610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Contacts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608115" y="2122811"/>
            <a:ext cx="7071769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b="true" sz="300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Mail du CCEND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850890" y="2720981"/>
            <a:ext cx="6870504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5"/>
              </a:lnSpc>
            </a:pPr>
            <a:r>
              <a:rPr lang="en-US" b="true" sz="3500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  <a:hlinkClick r:id="rId5" tooltip="mailto:mission.egalite.discriminations@liste.parisnanterre.fr"/>
              </a:rPr>
              <a:t>c</a:t>
            </a:r>
            <a:r>
              <a:rPr lang="en-US" sz="3500" b="true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ontact</a:t>
            </a:r>
            <a:r>
              <a:rPr lang="en-US" b="true" sz="3500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  <a:hlinkClick r:id="rId6" tooltip="mailto:mission.egalite.discriminations@liste.parisnanterre.fr"/>
              </a:rPr>
              <a:t>@egalite.parisnanterre.fr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627691" y="5176116"/>
            <a:ext cx="7032618" cy="864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b="true" sz="300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Cellule de lutte contre les violences sexistes ou sexuelles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206652" y="6206988"/>
            <a:ext cx="7874695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5"/>
              </a:lnSpc>
            </a:pPr>
            <a:r>
              <a:rPr lang="en-US" b="true" sz="3500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  <a:hlinkClick r:id="rId7" tooltip="mailto:violences.sexistes.sexuelles@liste.parisnanterre.fr"/>
              </a:rPr>
              <a:t>signaler-vss@egalite.parisnanterre.fr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593727" y="7971523"/>
            <a:ext cx="9125864" cy="436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b="true" sz="300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Cellule de lutte contre les discriminations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940420" y="8643115"/>
            <a:ext cx="10432478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5"/>
              </a:lnSpc>
            </a:pPr>
            <a:r>
              <a:rPr lang="en-US" b="true" sz="3500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  <a:hlinkClick r:id="rId8" tooltip="mailto:cellule.discriminations@liste.parisnanterre.fr"/>
              </a:rPr>
              <a:t>signaler-discriminations@egalite.parisnanterre.fr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726198" y="4190371"/>
            <a:ext cx="6835605" cy="547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5"/>
              </a:lnSpc>
            </a:pPr>
            <a:r>
              <a:rPr lang="en-US" b="true" sz="3739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Obtenir de l’aide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651113">
            <a:off x="11555054" y="1823107"/>
            <a:ext cx="4869124" cy="12075539"/>
          </a:xfrm>
          <a:custGeom>
            <a:avLst/>
            <a:gdLst/>
            <a:ahLst/>
            <a:cxnLst/>
            <a:rect r="r" b="b" t="t" l="l"/>
            <a:pathLst>
              <a:path h="12075539" w="4869124">
                <a:moveTo>
                  <a:pt x="0" y="0"/>
                </a:moveTo>
                <a:lnTo>
                  <a:pt x="4869124" y="0"/>
                </a:lnTo>
                <a:lnTo>
                  <a:pt x="4869124" y="12075539"/>
                </a:lnTo>
                <a:lnTo>
                  <a:pt x="0" y="12075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8517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3651113">
            <a:off x="1162506" y="-4125540"/>
            <a:ext cx="4869124" cy="12075539"/>
          </a:xfrm>
          <a:custGeom>
            <a:avLst/>
            <a:gdLst/>
            <a:ahLst/>
            <a:cxnLst/>
            <a:rect r="r" b="b" t="t" l="l"/>
            <a:pathLst>
              <a:path h="12075539" w="4869124">
                <a:moveTo>
                  <a:pt x="4869124" y="12075538"/>
                </a:moveTo>
                <a:lnTo>
                  <a:pt x="0" y="12075538"/>
                </a:lnTo>
                <a:lnTo>
                  <a:pt x="0" y="0"/>
                </a:lnTo>
                <a:lnTo>
                  <a:pt x="4869124" y="0"/>
                </a:lnTo>
                <a:lnTo>
                  <a:pt x="4869124" y="12075538"/>
                </a:lnTo>
                <a:close/>
              </a:path>
            </a:pathLst>
          </a:custGeom>
          <a:blipFill>
            <a:blip r:embed="rId2"/>
            <a:stretch>
              <a:fillRect l="0" t="-28517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701843" y="1178711"/>
            <a:ext cx="10884314" cy="8389848"/>
            <a:chOff x="0" y="0"/>
            <a:chExt cx="14512418" cy="1118646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8652005" y="2004269"/>
            <a:ext cx="983991" cy="983991"/>
          </a:xfrm>
          <a:custGeom>
            <a:avLst/>
            <a:gdLst/>
            <a:ahLst/>
            <a:cxnLst/>
            <a:rect r="r" b="b" t="t" l="l"/>
            <a:pathLst>
              <a:path h="983991" w="983991">
                <a:moveTo>
                  <a:pt x="0" y="0"/>
                </a:moveTo>
                <a:lnTo>
                  <a:pt x="983990" y="0"/>
                </a:lnTo>
                <a:lnTo>
                  <a:pt x="983990" y="983991"/>
                </a:lnTo>
                <a:lnTo>
                  <a:pt x="0" y="98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753734" y="4832053"/>
            <a:ext cx="780532" cy="780532"/>
          </a:xfrm>
          <a:custGeom>
            <a:avLst/>
            <a:gdLst/>
            <a:ahLst/>
            <a:cxnLst/>
            <a:rect r="r" b="b" t="t" l="l"/>
            <a:pathLst>
              <a:path h="780532" w="780532">
                <a:moveTo>
                  <a:pt x="0" y="0"/>
                </a:moveTo>
                <a:lnTo>
                  <a:pt x="780532" y="0"/>
                </a:lnTo>
                <a:lnTo>
                  <a:pt x="780532" y="780531"/>
                </a:lnTo>
                <a:lnTo>
                  <a:pt x="0" y="7805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542939" y="3016835"/>
            <a:ext cx="7641789" cy="528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1"/>
              </a:lnSpc>
            </a:pPr>
            <a:r>
              <a:rPr lang="en-US" b="true" sz="37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Site internet du CCEND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23105" y="3665998"/>
            <a:ext cx="7641789" cy="507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b="true" sz="3500" u="sng">
                <a:solidFill>
                  <a:srgbClr val="8974D9"/>
                </a:solidFill>
                <a:latin typeface="DM Sans Bold"/>
                <a:ea typeface="DM Sans Bold"/>
                <a:cs typeface="DM Sans Bold"/>
                <a:sym typeface="DM Sans Bold"/>
                <a:hlinkClick r:id="rId5" tooltip="https://mission-egalite-f-h.parisnanterre.fr"/>
              </a:rPr>
              <a:t>www.egalite.parisnanterre.fr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345968" y="5803084"/>
            <a:ext cx="7311780" cy="528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1"/>
              </a:lnSpc>
            </a:pPr>
            <a:r>
              <a:rPr lang="en-US" b="true" sz="37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Compte Instagram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53018" y="6436053"/>
            <a:ext cx="3181964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b="true" sz="3500" u="sng">
                <a:solidFill>
                  <a:srgbClr val="8974D9"/>
                </a:solidFill>
                <a:latin typeface="DM Sans Bold"/>
                <a:ea typeface="DM Sans Bold"/>
                <a:cs typeface="DM Sans Bold"/>
                <a:sym typeface="DM Sans Bold"/>
                <a:hlinkClick r:id="rId6" tooltip="https://www.instagram.com/upn_egalite/"/>
              </a:rPr>
              <a:t>@upn_egalite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218050" y="7110635"/>
            <a:ext cx="1851901" cy="1851901"/>
          </a:xfrm>
          <a:prstGeom prst="rect">
            <a:avLst/>
          </a:prstGeom>
        </p:spPr>
      </p:pic>
      <p:sp>
        <p:nvSpPr>
          <p:cNvPr name="Freeform 18" id="18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637654" y="3048650"/>
            <a:ext cx="996275" cy="3125570"/>
          </a:xfrm>
          <a:custGeom>
            <a:avLst/>
            <a:gdLst/>
            <a:ahLst/>
            <a:cxnLst/>
            <a:rect r="r" b="b" t="t" l="l"/>
            <a:pathLst>
              <a:path h="3125570" w="996275">
                <a:moveTo>
                  <a:pt x="996275" y="0"/>
                </a:moveTo>
                <a:lnTo>
                  <a:pt x="0" y="0"/>
                </a:lnTo>
                <a:lnTo>
                  <a:pt x="0" y="3125569"/>
                </a:lnTo>
                <a:lnTo>
                  <a:pt x="996275" y="3125569"/>
                </a:lnTo>
                <a:lnTo>
                  <a:pt x="9962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69798" y="950923"/>
            <a:ext cx="6986675" cy="3910544"/>
            <a:chOff x="0" y="0"/>
            <a:chExt cx="9315567" cy="5214059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345021" y="316369"/>
              <a:ext cx="8970546" cy="4897689"/>
              <a:chOff x="0" y="0"/>
              <a:chExt cx="6783283" cy="37035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31750" y="31750"/>
                <a:ext cx="6719783" cy="3640000"/>
              </a:xfrm>
              <a:custGeom>
                <a:avLst/>
                <a:gdLst/>
                <a:ahLst/>
                <a:cxnLst/>
                <a:rect r="r" b="b" t="t" l="l"/>
                <a:pathLst>
                  <a:path h="3640000" w="6719783">
                    <a:moveTo>
                      <a:pt x="6627073" y="3640000"/>
                    </a:moveTo>
                    <a:lnTo>
                      <a:pt x="92710" y="3640000"/>
                    </a:lnTo>
                    <a:cubicBezTo>
                      <a:pt x="41910" y="3640000"/>
                      <a:pt x="0" y="3598090"/>
                      <a:pt x="0" y="354729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3546020"/>
                    </a:lnTo>
                    <a:cubicBezTo>
                      <a:pt x="6719783" y="3598090"/>
                      <a:pt x="6677873" y="3640000"/>
                      <a:pt x="6627073" y="364000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783284" cy="3703500"/>
              </a:xfrm>
              <a:custGeom>
                <a:avLst/>
                <a:gdLst/>
                <a:ahLst/>
                <a:cxnLst/>
                <a:rect r="r" b="b" t="t" l="l"/>
                <a:pathLst>
                  <a:path h="3703500" w="6783284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3579040"/>
                    </a:lnTo>
                    <a:cubicBezTo>
                      <a:pt x="6723593" y="3614600"/>
                      <a:pt x="6694383" y="3643810"/>
                      <a:pt x="6658823" y="3643810"/>
                    </a:cubicBezTo>
                    <a:lnTo>
                      <a:pt x="124460" y="3643810"/>
                    </a:lnTo>
                    <a:cubicBezTo>
                      <a:pt x="88900" y="3643810"/>
                      <a:pt x="59690" y="3614600"/>
                      <a:pt x="59690" y="357904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579040"/>
                    </a:lnTo>
                    <a:cubicBezTo>
                      <a:pt x="0" y="3647620"/>
                      <a:pt x="55880" y="3703500"/>
                      <a:pt x="124460" y="3703500"/>
                    </a:cubicBezTo>
                    <a:lnTo>
                      <a:pt x="6658823" y="3703500"/>
                    </a:lnTo>
                    <a:cubicBezTo>
                      <a:pt x="6727403" y="3703500"/>
                      <a:pt x="6783284" y="3647620"/>
                      <a:pt x="6783284" y="357904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9001767" cy="4889249"/>
              <a:chOff x="0" y="0"/>
              <a:chExt cx="6806891" cy="369711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31750" y="31750"/>
                <a:ext cx="6743391" cy="3633618"/>
              </a:xfrm>
              <a:custGeom>
                <a:avLst/>
                <a:gdLst/>
                <a:ahLst/>
                <a:cxnLst/>
                <a:rect r="r" b="b" t="t" l="l"/>
                <a:pathLst>
                  <a:path h="3633618" w="6743391">
                    <a:moveTo>
                      <a:pt x="6650682" y="3633618"/>
                    </a:moveTo>
                    <a:lnTo>
                      <a:pt x="92710" y="3633618"/>
                    </a:lnTo>
                    <a:cubicBezTo>
                      <a:pt x="41910" y="3633618"/>
                      <a:pt x="0" y="3591708"/>
                      <a:pt x="0" y="354090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3539638"/>
                    </a:lnTo>
                    <a:cubicBezTo>
                      <a:pt x="6743391" y="3591708"/>
                      <a:pt x="6701482" y="3633618"/>
                      <a:pt x="6650682" y="36336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806891" cy="3697118"/>
              </a:xfrm>
              <a:custGeom>
                <a:avLst/>
                <a:gdLst/>
                <a:ahLst/>
                <a:cxnLst/>
                <a:rect r="r" b="b" t="t" l="l"/>
                <a:pathLst>
                  <a:path h="3697118" w="6806891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3572658"/>
                    </a:lnTo>
                    <a:cubicBezTo>
                      <a:pt x="6747201" y="3608218"/>
                      <a:pt x="6717991" y="3637428"/>
                      <a:pt x="6682432" y="3637428"/>
                    </a:cubicBezTo>
                    <a:lnTo>
                      <a:pt x="124460" y="3637428"/>
                    </a:lnTo>
                    <a:cubicBezTo>
                      <a:pt x="88900" y="3637428"/>
                      <a:pt x="59690" y="3608218"/>
                      <a:pt x="59690" y="357265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572658"/>
                    </a:lnTo>
                    <a:cubicBezTo>
                      <a:pt x="0" y="3641238"/>
                      <a:pt x="55880" y="3697118"/>
                      <a:pt x="124460" y="3697118"/>
                    </a:cubicBezTo>
                    <a:lnTo>
                      <a:pt x="6682432" y="3697118"/>
                    </a:lnTo>
                    <a:cubicBezTo>
                      <a:pt x="6751011" y="3697118"/>
                      <a:pt x="6806891" y="3641238"/>
                      <a:pt x="6806891" y="3572658"/>
                    </a:cubicBezTo>
                    <a:lnTo>
                      <a:pt x="6806891" y="124460"/>
                    </a:lnTo>
                    <a:cubicBezTo>
                      <a:pt x="6806891" y="55880"/>
                      <a:pt x="6751011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0" id="10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0470138">
            <a:off x="10114565" y="623461"/>
            <a:ext cx="7271839" cy="5169617"/>
          </a:xfrm>
          <a:custGeom>
            <a:avLst/>
            <a:gdLst/>
            <a:ahLst/>
            <a:cxnLst/>
            <a:rect r="r" b="b" t="t" l="l"/>
            <a:pathLst>
              <a:path h="5169617" w="7271839">
                <a:moveTo>
                  <a:pt x="0" y="0"/>
                </a:moveTo>
                <a:lnTo>
                  <a:pt x="7271840" y="0"/>
                </a:lnTo>
                <a:lnTo>
                  <a:pt x="7271840" y="5169617"/>
                </a:lnTo>
                <a:lnTo>
                  <a:pt x="0" y="51696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676235">
            <a:off x="8645862" y="-130985"/>
            <a:ext cx="996275" cy="3125570"/>
          </a:xfrm>
          <a:custGeom>
            <a:avLst/>
            <a:gdLst/>
            <a:ahLst/>
            <a:cxnLst/>
            <a:rect r="r" b="b" t="t" l="l"/>
            <a:pathLst>
              <a:path h="3125570" w="996275">
                <a:moveTo>
                  <a:pt x="0" y="0"/>
                </a:moveTo>
                <a:lnTo>
                  <a:pt x="996276" y="0"/>
                </a:lnTo>
                <a:lnTo>
                  <a:pt x="996276" y="3125570"/>
                </a:lnTo>
                <a:lnTo>
                  <a:pt x="0" y="3125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490654" y="5875580"/>
            <a:ext cx="2868708" cy="2864144"/>
          </a:xfrm>
          <a:custGeom>
            <a:avLst/>
            <a:gdLst/>
            <a:ahLst/>
            <a:cxnLst/>
            <a:rect r="r" b="b" t="t" l="l"/>
            <a:pathLst>
              <a:path h="2864144" w="2868708">
                <a:moveTo>
                  <a:pt x="0" y="0"/>
                </a:moveTo>
                <a:lnTo>
                  <a:pt x="2868708" y="0"/>
                </a:lnTo>
                <a:lnTo>
                  <a:pt x="2868708" y="2864144"/>
                </a:lnTo>
                <a:lnTo>
                  <a:pt x="0" y="28641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>
            <a:off x="16162916" y="5336666"/>
            <a:ext cx="0" cy="648830"/>
          </a:xfrm>
          <a:prstGeom prst="line">
            <a:avLst/>
          </a:prstGeom>
          <a:ln cap="rnd" w="114300">
            <a:solidFill>
              <a:srgbClr val="8974D9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5" id="15"/>
          <p:cNvSpPr/>
          <p:nvPr/>
        </p:nvSpPr>
        <p:spPr>
          <a:xfrm flipH="true" flipV="true">
            <a:off x="15559451" y="5341116"/>
            <a:ext cx="0" cy="648830"/>
          </a:xfrm>
          <a:prstGeom prst="line">
            <a:avLst/>
          </a:prstGeom>
          <a:ln cap="rnd" w="114300">
            <a:solidFill>
              <a:srgbClr val="8974D9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7016424">
            <a:off x="-272076" y="5089477"/>
            <a:ext cx="2946353" cy="9390767"/>
          </a:xfrm>
          <a:custGeom>
            <a:avLst/>
            <a:gdLst/>
            <a:ahLst/>
            <a:cxnLst/>
            <a:rect r="r" b="b" t="t" l="l"/>
            <a:pathLst>
              <a:path h="9390767" w="2946353">
                <a:moveTo>
                  <a:pt x="0" y="0"/>
                </a:moveTo>
                <a:lnTo>
                  <a:pt x="2946353" y="0"/>
                </a:lnTo>
                <a:lnTo>
                  <a:pt x="2946353" y="9390766"/>
                </a:lnTo>
                <a:lnTo>
                  <a:pt x="0" y="93907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526948">
            <a:off x="10600906" y="2260435"/>
            <a:ext cx="6320164" cy="3213579"/>
          </a:xfrm>
          <a:custGeom>
            <a:avLst/>
            <a:gdLst/>
            <a:ahLst/>
            <a:cxnLst/>
            <a:rect r="r" b="b" t="t" l="l"/>
            <a:pathLst>
              <a:path h="3213579" w="6320164">
                <a:moveTo>
                  <a:pt x="0" y="0"/>
                </a:moveTo>
                <a:lnTo>
                  <a:pt x="6320164" y="0"/>
                </a:lnTo>
                <a:lnTo>
                  <a:pt x="6320164" y="3213578"/>
                </a:lnTo>
                <a:lnTo>
                  <a:pt x="0" y="3213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1709437" y="1478304"/>
            <a:ext cx="4082095" cy="872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Responsable Administrative</a:t>
            </a:r>
          </a:p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Cheffe de projet égalité et </a:t>
            </a:r>
          </a:p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non-discrimination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255232" y="1111878"/>
            <a:ext cx="2990506" cy="35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5"/>
              </a:lnSpc>
            </a:pPr>
            <a:r>
              <a:rPr lang="en-US" b="true" sz="2337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Guérande MERLAND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168872" y="7174297"/>
            <a:ext cx="3512272" cy="824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2"/>
              </a:lnSpc>
            </a:pPr>
            <a:r>
              <a:rPr lang="en-US" sz="183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Vice-président </a:t>
            </a:r>
          </a:p>
          <a:p>
            <a:pPr algn="ctr">
              <a:lnSpc>
                <a:spcPts val="2202"/>
              </a:lnSpc>
            </a:pPr>
            <a:r>
              <a:rPr lang="en-US" sz="183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égalité, inclusion et </a:t>
            </a:r>
          </a:p>
          <a:p>
            <a:pPr algn="ctr">
              <a:lnSpc>
                <a:spcPts val="2202"/>
              </a:lnSpc>
            </a:pPr>
            <a:r>
              <a:rPr lang="en-US" sz="183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non-discrimination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663269" y="6496405"/>
            <a:ext cx="2408851" cy="658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1"/>
              </a:lnSpc>
            </a:pPr>
            <a:r>
              <a:rPr lang="en-US" b="true" sz="2184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Nicolas BOURBON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074847" y="2678298"/>
            <a:ext cx="2059043" cy="64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2"/>
              </a:lnSpc>
            </a:pPr>
            <a:r>
              <a:rPr lang="en-US" b="true" sz="2135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Clémence BIGEL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387767" y="3342614"/>
            <a:ext cx="3433203" cy="805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2"/>
              </a:lnSpc>
            </a:pPr>
            <a:r>
              <a:rPr lang="en-US" sz="179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Chargée de projet communication et </a:t>
            </a:r>
          </a:p>
          <a:p>
            <a:pPr algn="ctr">
              <a:lnSpc>
                <a:spcPts val="2152"/>
              </a:lnSpc>
            </a:pPr>
            <a:r>
              <a:rPr lang="en-US" sz="179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évènementiel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168872" y="3342614"/>
            <a:ext cx="2393637" cy="805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2"/>
              </a:lnSpc>
            </a:pPr>
            <a:r>
              <a:rPr lang="en-US" sz="179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Chargée de projet lutte contre les VSS et les discriminations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366659" y="2678298"/>
            <a:ext cx="1998062" cy="64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2"/>
              </a:lnSpc>
            </a:pPr>
            <a:r>
              <a:rPr lang="en-US" b="true" sz="2135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Carmen BRONCHARD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69798" y="1588578"/>
            <a:ext cx="6877523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true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Centre de Coordination pour l’Égalité et la </a:t>
            </a:r>
          </a:p>
          <a:p>
            <a:pPr algn="ctr">
              <a:lnSpc>
                <a:spcPts val="5040"/>
              </a:lnSpc>
            </a:pPr>
            <a:r>
              <a:rPr lang="en-US" b="true" sz="4200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Non-Discrimination (CCEND)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119704" y="5261516"/>
            <a:ext cx="2736915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59"/>
              </a:lnSpc>
            </a:pPr>
            <a:r>
              <a:rPr lang="en-US" sz="3299" b="true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PILOTER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119704" y="5719681"/>
            <a:ext cx="4415072" cy="1857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et porter les politiques et stratégies d’égalité, inclusion et non-discrimination de l’université.</a:t>
            </a:r>
          </a:p>
          <a:p>
            <a:pPr algn="l">
              <a:lnSpc>
                <a:spcPts val="2999"/>
              </a:lnSpc>
            </a:pPr>
          </a:p>
        </p:txBody>
      </p:sp>
      <p:sp>
        <p:nvSpPr>
          <p:cNvPr name="TextBox 30" id="30"/>
          <p:cNvSpPr txBox="true"/>
          <p:nvPr/>
        </p:nvSpPr>
        <p:spPr>
          <a:xfrm rot="0">
            <a:off x="7265342" y="5663070"/>
            <a:ext cx="2250822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PRÉVENIR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265342" y="6147766"/>
            <a:ext cx="4501644" cy="148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agir et lutter contre les violences sexistes et sexuelles (VSS) et les discriminations.</a:t>
            </a:r>
          </a:p>
          <a:p>
            <a:pPr algn="l">
              <a:lnSpc>
                <a:spcPts val="2999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8455413" y="7776002"/>
            <a:ext cx="2484848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FORMER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455413" y="8253205"/>
            <a:ext cx="5713460" cy="111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et sensibiliser la communauté universitaire à la lutte contre toute forme de discrimination et de haine.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930504" y="7652177"/>
            <a:ext cx="3178001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b="true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PROMOUVOIR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962854" y="8147477"/>
            <a:ext cx="4793992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une culture de l’égalité et de l’inclusion au sein de l’Université.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441230" y="3879873"/>
            <a:ext cx="2222039" cy="642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2"/>
              </a:lnSpc>
            </a:pPr>
            <a:r>
              <a:rPr lang="en-US" b="true" sz="2135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Louise LAVALLÉE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489465" y="4541567"/>
            <a:ext cx="2125570" cy="537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2"/>
              </a:lnSpc>
            </a:pPr>
            <a:r>
              <a:rPr lang="en-US" sz="179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Chargée de projet formation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470138">
            <a:off x="3655822" y="2273501"/>
            <a:ext cx="14361664" cy="10209837"/>
          </a:xfrm>
          <a:custGeom>
            <a:avLst/>
            <a:gdLst/>
            <a:ahLst/>
            <a:cxnLst/>
            <a:rect r="r" b="b" t="t" l="l"/>
            <a:pathLst>
              <a:path h="10209837" w="14361664">
                <a:moveTo>
                  <a:pt x="0" y="0"/>
                </a:moveTo>
                <a:lnTo>
                  <a:pt x="14361664" y="0"/>
                </a:lnTo>
                <a:lnTo>
                  <a:pt x="14361664" y="10209838"/>
                </a:lnTo>
                <a:lnTo>
                  <a:pt x="0" y="10209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67373" y="975157"/>
            <a:ext cx="7128015" cy="2642522"/>
            <a:chOff x="0" y="0"/>
            <a:chExt cx="9504021" cy="3523362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352001" y="213784"/>
              <a:ext cx="9152020" cy="3309578"/>
              <a:chOff x="0" y="0"/>
              <a:chExt cx="7571168" cy="273790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31750" y="31750"/>
                <a:ext cx="7507668" cy="2674406"/>
              </a:xfrm>
              <a:custGeom>
                <a:avLst/>
                <a:gdLst/>
                <a:ahLst/>
                <a:cxnLst/>
                <a:rect r="r" b="b" t="t" l="l"/>
                <a:pathLst>
                  <a:path h="2674406" w="7507668">
                    <a:moveTo>
                      <a:pt x="7414958" y="2674406"/>
                    </a:moveTo>
                    <a:lnTo>
                      <a:pt x="92710" y="2674406"/>
                    </a:lnTo>
                    <a:cubicBezTo>
                      <a:pt x="41910" y="2674406"/>
                      <a:pt x="0" y="2632496"/>
                      <a:pt x="0" y="258169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7413689" y="0"/>
                    </a:lnTo>
                    <a:cubicBezTo>
                      <a:pt x="7464489" y="0"/>
                      <a:pt x="7506398" y="41910"/>
                      <a:pt x="7506398" y="92710"/>
                    </a:cubicBezTo>
                    <a:lnTo>
                      <a:pt x="7506398" y="2580426"/>
                    </a:lnTo>
                    <a:cubicBezTo>
                      <a:pt x="7507668" y="2632496"/>
                      <a:pt x="7465758" y="2674406"/>
                      <a:pt x="7414958" y="267440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7571169" cy="2737907"/>
              </a:xfrm>
              <a:custGeom>
                <a:avLst/>
                <a:gdLst/>
                <a:ahLst/>
                <a:cxnLst/>
                <a:rect r="r" b="b" t="t" l="l"/>
                <a:pathLst>
                  <a:path h="2737907" w="7571169">
                    <a:moveTo>
                      <a:pt x="7446708" y="59690"/>
                    </a:moveTo>
                    <a:cubicBezTo>
                      <a:pt x="7482268" y="59690"/>
                      <a:pt x="7511479" y="88900"/>
                      <a:pt x="7511479" y="124460"/>
                    </a:cubicBezTo>
                    <a:lnTo>
                      <a:pt x="7511479" y="2613446"/>
                    </a:lnTo>
                    <a:cubicBezTo>
                      <a:pt x="7511479" y="2649007"/>
                      <a:pt x="7482268" y="2678216"/>
                      <a:pt x="7446708" y="2678216"/>
                    </a:cubicBezTo>
                    <a:lnTo>
                      <a:pt x="124460" y="2678216"/>
                    </a:lnTo>
                    <a:cubicBezTo>
                      <a:pt x="88900" y="2678216"/>
                      <a:pt x="59690" y="2649007"/>
                      <a:pt x="59690" y="261344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7446708" y="59690"/>
                    </a:lnTo>
                    <a:moveTo>
                      <a:pt x="744670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613446"/>
                    </a:lnTo>
                    <a:cubicBezTo>
                      <a:pt x="0" y="2682026"/>
                      <a:pt x="55880" y="2737907"/>
                      <a:pt x="124460" y="2737907"/>
                    </a:cubicBezTo>
                    <a:lnTo>
                      <a:pt x="7446708" y="2737907"/>
                    </a:lnTo>
                    <a:cubicBezTo>
                      <a:pt x="7515289" y="2737907"/>
                      <a:pt x="7571169" y="2682026"/>
                      <a:pt x="7571169" y="2613446"/>
                    </a:cubicBezTo>
                    <a:lnTo>
                      <a:pt x="7571169" y="124460"/>
                    </a:lnTo>
                    <a:cubicBezTo>
                      <a:pt x="7571169" y="55880"/>
                      <a:pt x="7515289" y="0"/>
                      <a:pt x="744670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9183872" cy="3303875"/>
              <a:chOff x="0" y="0"/>
              <a:chExt cx="7597519" cy="2733188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31750" y="31750"/>
                <a:ext cx="7534018" cy="2669688"/>
              </a:xfrm>
              <a:custGeom>
                <a:avLst/>
                <a:gdLst/>
                <a:ahLst/>
                <a:cxnLst/>
                <a:rect r="r" b="b" t="t" l="l"/>
                <a:pathLst>
                  <a:path h="2669688" w="7534018">
                    <a:moveTo>
                      <a:pt x="7441309" y="2669688"/>
                    </a:moveTo>
                    <a:lnTo>
                      <a:pt x="92710" y="2669688"/>
                    </a:lnTo>
                    <a:cubicBezTo>
                      <a:pt x="41910" y="2669688"/>
                      <a:pt x="0" y="2627778"/>
                      <a:pt x="0" y="257697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7440039" y="0"/>
                    </a:lnTo>
                    <a:cubicBezTo>
                      <a:pt x="7490839" y="0"/>
                      <a:pt x="7532749" y="41910"/>
                      <a:pt x="7532749" y="92710"/>
                    </a:cubicBezTo>
                    <a:lnTo>
                      <a:pt x="7532749" y="2575708"/>
                    </a:lnTo>
                    <a:cubicBezTo>
                      <a:pt x="7534018" y="2627778"/>
                      <a:pt x="7492109" y="2669688"/>
                      <a:pt x="7441309" y="26696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7597519" cy="2733188"/>
              </a:xfrm>
              <a:custGeom>
                <a:avLst/>
                <a:gdLst/>
                <a:ahLst/>
                <a:cxnLst/>
                <a:rect r="r" b="b" t="t" l="l"/>
                <a:pathLst>
                  <a:path h="2733188" w="7597519">
                    <a:moveTo>
                      <a:pt x="7473059" y="59690"/>
                    </a:moveTo>
                    <a:cubicBezTo>
                      <a:pt x="7508618" y="59690"/>
                      <a:pt x="7537829" y="88900"/>
                      <a:pt x="7537829" y="124460"/>
                    </a:cubicBezTo>
                    <a:lnTo>
                      <a:pt x="7537829" y="2608728"/>
                    </a:lnTo>
                    <a:cubicBezTo>
                      <a:pt x="7537829" y="2644288"/>
                      <a:pt x="7508618" y="2673498"/>
                      <a:pt x="7473059" y="2673498"/>
                    </a:cubicBezTo>
                    <a:lnTo>
                      <a:pt x="124460" y="2673498"/>
                    </a:lnTo>
                    <a:cubicBezTo>
                      <a:pt x="88900" y="2673498"/>
                      <a:pt x="59690" y="2644288"/>
                      <a:pt x="59690" y="260872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7473059" y="59690"/>
                    </a:lnTo>
                    <a:moveTo>
                      <a:pt x="747305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608728"/>
                    </a:lnTo>
                    <a:cubicBezTo>
                      <a:pt x="0" y="2677308"/>
                      <a:pt x="55880" y="2733188"/>
                      <a:pt x="124460" y="2733188"/>
                    </a:cubicBezTo>
                    <a:lnTo>
                      <a:pt x="7473059" y="2733188"/>
                    </a:lnTo>
                    <a:cubicBezTo>
                      <a:pt x="7541639" y="2733188"/>
                      <a:pt x="7597519" y="2677308"/>
                      <a:pt x="7597519" y="2608728"/>
                    </a:cubicBezTo>
                    <a:lnTo>
                      <a:pt x="7597519" y="124460"/>
                    </a:lnTo>
                    <a:cubicBezTo>
                      <a:pt x="7597519" y="55880"/>
                      <a:pt x="7541639" y="0"/>
                      <a:pt x="74730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TextBox 11" id="11"/>
          <p:cNvSpPr txBox="true"/>
          <p:nvPr/>
        </p:nvSpPr>
        <p:spPr>
          <a:xfrm rot="0">
            <a:off x="1836408" y="1433484"/>
            <a:ext cx="6286475" cy="15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8"/>
              </a:lnSpc>
            </a:pPr>
            <a:r>
              <a:rPr lang="en-US" b="true" sz="3473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L</a:t>
            </a:r>
            <a:r>
              <a:rPr lang="en-US" b="true" sz="3473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es cellules de lutte contre les violences sexistes, sexuelles et discriminatoires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5087607" y="4172216"/>
            <a:ext cx="11793877" cy="2547831"/>
            <a:chOff x="0" y="0"/>
            <a:chExt cx="15725169" cy="339710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412839" y="125626"/>
              <a:ext cx="15312330" cy="3271482"/>
              <a:chOff x="0" y="0"/>
              <a:chExt cx="10470471" cy="2237018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31750" y="31750"/>
                <a:ext cx="10406971" cy="2173518"/>
              </a:xfrm>
              <a:custGeom>
                <a:avLst/>
                <a:gdLst/>
                <a:ahLst/>
                <a:cxnLst/>
                <a:rect r="r" b="b" t="t" l="l"/>
                <a:pathLst>
                  <a:path h="2173518" w="10406971">
                    <a:moveTo>
                      <a:pt x="10314261" y="2173518"/>
                    </a:moveTo>
                    <a:lnTo>
                      <a:pt x="92710" y="2173518"/>
                    </a:lnTo>
                    <a:cubicBezTo>
                      <a:pt x="41910" y="2173518"/>
                      <a:pt x="0" y="2131608"/>
                      <a:pt x="0" y="208080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0312991" y="0"/>
                    </a:lnTo>
                    <a:cubicBezTo>
                      <a:pt x="10363791" y="0"/>
                      <a:pt x="10405701" y="41910"/>
                      <a:pt x="10405701" y="92710"/>
                    </a:cubicBezTo>
                    <a:lnTo>
                      <a:pt x="10405701" y="2079538"/>
                    </a:lnTo>
                    <a:cubicBezTo>
                      <a:pt x="10406971" y="2131608"/>
                      <a:pt x="10365061" y="2173518"/>
                      <a:pt x="10314261" y="217351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0470471" cy="2237018"/>
              </a:xfrm>
              <a:custGeom>
                <a:avLst/>
                <a:gdLst/>
                <a:ahLst/>
                <a:cxnLst/>
                <a:rect r="r" b="b" t="t" l="l"/>
                <a:pathLst>
                  <a:path h="2237018" w="10470471">
                    <a:moveTo>
                      <a:pt x="10346011" y="59690"/>
                    </a:moveTo>
                    <a:cubicBezTo>
                      <a:pt x="10381571" y="59690"/>
                      <a:pt x="10410781" y="88900"/>
                      <a:pt x="10410781" y="124460"/>
                    </a:cubicBezTo>
                    <a:lnTo>
                      <a:pt x="10410781" y="2112558"/>
                    </a:lnTo>
                    <a:cubicBezTo>
                      <a:pt x="10410781" y="2148118"/>
                      <a:pt x="10381571" y="2177328"/>
                      <a:pt x="10346011" y="2177328"/>
                    </a:cubicBezTo>
                    <a:lnTo>
                      <a:pt x="124460" y="2177328"/>
                    </a:lnTo>
                    <a:cubicBezTo>
                      <a:pt x="88900" y="2177328"/>
                      <a:pt x="59690" y="2148118"/>
                      <a:pt x="59690" y="211255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0346011" y="59690"/>
                    </a:lnTo>
                    <a:moveTo>
                      <a:pt x="1034601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112558"/>
                    </a:lnTo>
                    <a:cubicBezTo>
                      <a:pt x="0" y="2181138"/>
                      <a:pt x="55880" y="2237018"/>
                      <a:pt x="124460" y="2237018"/>
                    </a:cubicBezTo>
                    <a:lnTo>
                      <a:pt x="10346011" y="2237018"/>
                    </a:lnTo>
                    <a:cubicBezTo>
                      <a:pt x="10414591" y="2237018"/>
                      <a:pt x="10470471" y="2181138"/>
                      <a:pt x="10470471" y="2112558"/>
                    </a:cubicBezTo>
                    <a:lnTo>
                      <a:pt x="10470471" y="124460"/>
                    </a:lnTo>
                    <a:cubicBezTo>
                      <a:pt x="10470471" y="55880"/>
                      <a:pt x="10414591" y="0"/>
                      <a:pt x="1034601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0"/>
              <a:ext cx="15312330" cy="3271482"/>
              <a:chOff x="0" y="0"/>
              <a:chExt cx="10470471" cy="2237018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31750" y="31750"/>
                <a:ext cx="10406971" cy="2173518"/>
              </a:xfrm>
              <a:custGeom>
                <a:avLst/>
                <a:gdLst/>
                <a:ahLst/>
                <a:cxnLst/>
                <a:rect r="r" b="b" t="t" l="l"/>
                <a:pathLst>
                  <a:path h="2173518" w="10406971">
                    <a:moveTo>
                      <a:pt x="10314261" y="2173518"/>
                    </a:moveTo>
                    <a:lnTo>
                      <a:pt x="92710" y="2173518"/>
                    </a:lnTo>
                    <a:cubicBezTo>
                      <a:pt x="41910" y="2173518"/>
                      <a:pt x="0" y="2131608"/>
                      <a:pt x="0" y="208080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0312991" y="0"/>
                    </a:lnTo>
                    <a:cubicBezTo>
                      <a:pt x="10363791" y="0"/>
                      <a:pt x="10405701" y="41910"/>
                      <a:pt x="10405701" y="92710"/>
                    </a:cubicBezTo>
                    <a:lnTo>
                      <a:pt x="10405701" y="2079538"/>
                    </a:lnTo>
                    <a:cubicBezTo>
                      <a:pt x="10406971" y="2131608"/>
                      <a:pt x="10365061" y="2173518"/>
                      <a:pt x="10314261" y="21735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0470471" cy="2237018"/>
              </a:xfrm>
              <a:custGeom>
                <a:avLst/>
                <a:gdLst/>
                <a:ahLst/>
                <a:cxnLst/>
                <a:rect r="r" b="b" t="t" l="l"/>
                <a:pathLst>
                  <a:path h="2237018" w="10470471">
                    <a:moveTo>
                      <a:pt x="10346011" y="59690"/>
                    </a:moveTo>
                    <a:cubicBezTo>
                      <a:pt x="10381571" y="59690"/>
                      <a:pt x="10410781" y="88900"/>
                      <a:pt x="10410781" y="124460"/>
                    </a:cubicBezTo>
                    <a:lnTo>
                      <a:pt x="10410781" y="2112558"/>
                    </a:lnTo>
                    <a:cubicBezTo>
                      <a:pt x="10410781" y="2148118"/>
                      <a:pt x="10381571" y="2177328"/>
                      <a:pt x="10346011" y="2177328"/>
                    </a:cubicBezTo>
                    <a:lnTo>
                      <a:pt x="124460" y="2177328"/>
                    </a:lnTo>
                    <a:cubicBezTo>
                      <a:pt x="88900" y="2177328"/>
                      <a:pt x="59690" y="2148118"/>
                      <a:pt x="59690" y="211255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0346011" y="59690"/>
                    </a:lnTo>
                    <a:moveTo>
                      <a:pt x="1034601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112558"/>
                    </a:lnTo>
                    <a:cubicBezTo>
                      <a:pt x="0" y="2181138"/>
                      <a:pt x="55880" y="2237018"/>
                      <a:pt x="124460" y="2237018"/>
                    </a:cubicBezTo>
                    <a:lnTo>
                      <a:pt x="10346011" y="2237018"/>
                    </a:lnTo>
                    <a:cubicBezTo>
                      <a:pt x="10414591" y="2237018"/>
                      <a:pt x="10470471" y="2181138"/>
                      <a:pt x="10470471" y="2112558"/>
                    </a:cubicBezTo>
                    <a:lnTo>
                      <a:pt x="10470471" y="124460"/>
                    </a:lnTo>
                    <a:cubicBezTo>
                      <a:pt x="10470471" y="55880"/>
                      <a:pt x="10414591" y="0"/>
                      <a:pt x="1034601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grpSp>
        <p:nvGrpSpPr>
          <p:cNvPr name="Group 19" id="19"/>
          <p:cNvGrpSpPr/>
          <p:nvPr/>
        </p:nvGrpSpPr>
        <p:grpSpPr>
          <a:xfrm rot="0">
            <a:off x="5087607" y="7290565"/>
            <a:ext cx="11793877" cy="1509814"/>
            <a:chOff x="0" y="0"/>
            <a:chExt cx="15725169" cy="2013086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412839" y="74444"/>
              <a:ext cx="15312330" cy="1938641"/>
              <a:chOff x="0" y="0"/>
              <a:chExt cx="10470471" cy="132563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31750" y="31750"/>
                <a:ext cx="10406971" cy="1262130"/>
              </a:xfrm>
              <a:custGeom>
                <a:avLst/>
                <a:gdLst/>
                <a:ahLst/>
                <a:cxnLst/>
                <a:rect r="r" b="b" t="t" l="l"/>
                <a:pathLst>
                  <a:path h="1262130" w="10406971">
                    <a:moveTo>
                      <a:pt x="10314261" y="1262130"/>
                    </a:moveTo>
                    <a:lnTo>
                      <a:pt x="92710" y="1262130"/>
                    </a:lnTo>
                    <a:cubicBezTo>
                      <a:pt x="41910" y="1262130"/>
                      <a:pt x="0" y="1220220"/>
                      <a:pt x="0" y="116942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0312991" y="0"/>
                    </a:lnTo>
                    <a:cubicBezTo>
                      <a:pt x="10363791" y="0"/>
                      <a:pt x="10405701" y="41910"/>
                      <a:pt x="10405701" y="92710"/>
                    </a:cubicBezTo>
                    <a:lnTo>
                      <a:pt x="10405701" y="1168150"/>
                    </a:lnTo>
                    <a:cubicBezTo>
                      <a:pt x="10406971" y="1220220"/>
                      <a:pt x="10365061" y="1262130"/>
                      <a:pt x="10314261" y="126213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0470471" cy="1325630"/>
              </a:xfrm>
              <a:custGeom>
                <a:avLst/>
                <a:gdLst/>
                <a:ahLst/>
                <a:cxnLst/>
                <a:rect r="r" b="b" t="t" l="l"/>
                <a:pathLst>
                  <a:path h="1325630" w="10470471">
                    <a:moveTo>
                      <a:pt x="10346011" y="59690"/>
                    </a:moveTo>
                    <a:cubicBezTo>
                      <a:pt x="10381571" y="59690"/>
                      <a:pt x="10410781" y="88900"/>
                      <a:pt x="10410781" y="124460"/>
                    </a:cubicBezTo>
                    <a:lnTo>
                      <a:pt x="10410781" y="1201170"/>
                    </a:lnTo>
                    <a:cubicBezTo>
                      <a:pt x="10410781" y="1236730"/>
                      <a:pt x="10381571" y="1265940"/>
                      <a:pt x="10346011" y="1265940"/>
                    </a:cubicBezTo>
                    <a:lnTo>
                      <a:pt x="124460" y="1265940"/>
                    </a:lnTo>
                    <a:cubicBezTo>
                      <a:pt x="88900" y="1265940"/>
                      <a:pt x="59690" y="1236730"/>
                      <a:pt x="59690" y="120117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0346011" y="59690"/>
                    </a:lnTo>
                    <a:moveTo>
                      <a:pt x="1034601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201170"/>
                    </a:lnTo>
                    <a:cubicBezTo>
                      <a:pt x="0" y="1269750"/>
                      <a:pt x="55880" y="1325630"/>
                      <a:pt x="124460" y="1325630"/>
                    </a:cubicBezTo>
                    <a:lnTo>
                      <a:pt x="10346011" y="1325630"/>
                    </a:lnTo>
                    <a:cubicBezTo>
                      <a:pt x="10414591" y="1325630"/>
                      <a:pt x="10470471" y="1269750"/>
                      <a:pt x="10470471" y="1201170"/>
                    </a:cubicBezTo>
                    <a:lnTo>
                      <a:pt x="10470471" y="124460"/>
                    </a:lnTo>
                    <a:cubicBezTo>
                      <a:pt x="10470471" y="55880"/>
                      <a:pt x="10414591" y="0"/>
                      <a:pt x="1034601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3" id="23"/>
            <p:cNvGrpSpPr/>
            <p:nvPr/>
          </p:nvGrpSpPr>
          <p:grpSpPr>
            <a:xfrm rot="0">
              <a:off x="0" y="0"/>
              <a:ext cx="15312330" cy="1938641"/>
              <a:chOff x="0" y="0"/>
              <a:chExt cx="10470471" cy="132563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31750" y="31750"/>
                <a:ext cx="10406971" cy="1262130"/>
              </a:xfrm>
              <a:custGeom>
                <a:avLst/>
                <a:gdLst/>
                <a:ahLst/>
                <a:cxnLst/>
                <a:rect r="r" b="b" t="t" l="l"/>
                <a:pathLst>
                  <a:path h="1262130" w="10406971">
                    <a:moveTo>
                      <a:pt x="10314261" y="1262130"/>
                    </a:moveTo>
                    <a:lnTo>
                      <a:pt x="92710" y="1262130"/>
                    </a:lnTo>
                    <a:cubicBezTo>
                      <a:pt x="41910" y="1262130"/>
                      <a:pt x="0" y="1220220"/>
                      <a:pt x="0" y="116942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0312991" y="0"/>
                    </a:lnTo>
                    <a:cubicBezTo>
                      <a:pt x="10363791" y="0"/>
                      <a:pt x="10405701" y="41910"/>
                      <a:pt x="10405701" y="92710"/>
                    </a:cubicBezTo>
                    <a:lnTo>
                      <a:pt x="10405701" y="1168150"/>
                    </a:lnTo>
                    <a:cubicBezTo>
                      <a:pt x="10406971" y="1220220"/>
                      <a:pt x="10365061" y="1262130"/>
                      <a:pt x="10314261" y="126213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0470471" cy="1325630"/>
              </a:xfrm>
              <a:custGeom>
                <a:avLst/>
                <a:gdLst/>
                <a:ahLst/>
                <a:cxnLst/>
                <a:rect r="r" b="b" t="t" l="l"/>
                <a:pathLst>
                  <a:path h="1325630" w="10470471">
                    <a:moveTo>
                      <a:pt x="10346011" y="59690"/>
                    </a:moveTo>
                    <a:cubicBezTo>
                      <a:pt x="10381571" y="59690"/>
                      <a:pt x="10410781" y="88900"/>
                      <a:pt x="10410781" y="124460"/>
                    </a:cubicBezTo>
                    <a:lnTo>
                      <a:pt x="10410781" y="1201170"/>
                    </a:lnTo>
                    <a:cubicBezTo>
                      <a:pt x="10410781" y="1236730"/>
                      <a:pt x="10381571" y="1265940"/>
                      <a:pt x="10346011" y="1265940"/>
                    </a:cubicBezTo>
                    <a:lnTo>
                      <a:pt x="124460" y="1265940"/>
                    </a:lnTo>
                    <a:cubicBezTo>
                      <a:pt x="88900" y="1265940"/>
                      <a:pt x="59690" y="1236730"/>
                      <a:pt x="59690" y="120117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0346011" y="59690"/>
                    </a:lnTo>
                    <a:moveTo>
                      <a:pt x="1034601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201170"/>
                    </a:lnTo>
                    <a:cubicBezTo>
                      <a:pt x="0" y="1269750"/>
                      <a:pt x="55880" y="1325630"/>
                      <a:pt x="124460" y="1325630"/>
                    </a:cubicBezTo>
                    <a:lnTo>
                      <a:pt x="10346011" y="1325630"/>
                    </a:lnTo>
                    <a:cubicBezTo>
                      <a:pt x="10414591" y="1325630"/>
                      <a:pt x="10470471" y="1269750"/>
                      <a:pt x="10470471" y="1201170"/>
                    </a:cubicBezTo>
                    <a:lnTo>
                      <a:pt x="10470471" y="124460"/>
                    </a:lnTo>
                    <a:cubicBezTo>
                      <a:pt x="10470471" y="55880"/>
                      <a:pt x="10414591" y="0"/>
                      <a:pt x="10346011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26" id="26"/>
          <p:cNvSpPr/>
          <p:nvPr/>
        </p:nvSpPr>
        <p:spPr>
          <a:xfrm flipH="false" flipV="false" rot="0">
            <a:off x="3071828" y="4436565"/>
            <a:ext cx="1819355" cy="542499"/>
          </a:xfrm>
          <a:custGeom>
            <a:avLst/>
            <a:gdLst/>
            <a:ahLst/>
            <a:cxnLst/>
            <a:rect r="r" b="b" t="t" l="l"/>
            <a:pathLst>
              <a:path h="542499" w="1819355">
                <a:moveTo>
                  <a:pt x="0" y="0"/>
                </a:moveTo>
                <a:lnTo>
                  <a:pt x="1819355" y="0"/>
                </a:lnTo>
                <a:lnTo>
                  <a:pt x="1819355" y="542499"/>
                </a:lnTo>
                <a:lnTo>
                  <a:pt x="0" y="542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071828" y="7479668"/>
            <a:ext cx="1819355" cy="542499"/>
          </a:xfrm>
          <a:custGeom>
            <a:avLst/>
            <a:gdLst/>
            <a:ahLst/>
            <a:cxnLst/>
            <a:rect r="r" b="b" t="t" l="l"/>
            <a:pathLst>
              <a:path h="542499" w="1819355">
                <a:moveTo>
                  <a:pt x="0" y="0"/>
                </a:moveTo>
                <a:lnTo>
                  <a:pt x="1819355" y="0"/>
                </a:lnTo>
                <a:lnTo>
                  <a:pt x="1819355" y="542499"/>
                </a:lnTo>
                <a:lnTo>
                  <a:pt x="0" y="542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398999" y="1345231"/>
            <a:ext cx="1998310" cy="1998310"/>
          </a:xfrm>
          <a:custGeom>
            <a:avLst/>
            <a:gdLst/>
            <a:ahLst/>
            <a:cxnLst/>
            <a:rect r="r" b="b" t="t" l="l"/>
            <a:pathLst>
              <a:path h="1998310" w="1998310">
                <a:moveTo>
                  <a:pt x="0" y="0"/>
                </a:moveTo>
                <a:lnTo>
                  <a:pt x="1998309" y="0"/>
                </a:lnTo>
                <a:lnTo>
                  <a:pt x="1998309" y="1998310"/>
                </a:lnTo>
                <a:lnTo>
                  <a:pt x="0" y="19983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861139" y="598847"/>
            <a:ext cx="2020344" cy="2020344"/>
          </a:xfrm>
          <a:custGeom>
            <a:avLst/>
            <a:gdLst/>
            <a:ahLst/>
            <a:cxnLst/>
            <a:rect r="r" b="b" t="t" l="l"/>
            <a:pathLst>
              <a:path h="2020344" w="2020344">
                <a:moveTo>
                  <a:pt x="0" y="0"/>
                </a:moveTo>
                <a:lnTo>
                  <a:pt x="2020345" y="0"/>
                </a:lnTo>
                <a:lnTo>
                  <a:pt x="2020345" y="2020345"/>
                </a:lnTo>
                <a:lnTo>
                  <a:pt x="0" y="20203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5650636" y="4483361"/>
            <a:ext cx="10667819" cy="1896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45"/>
              </a:lnSpc>
              <a:spcBef>
                <a:spcPct val="0"/>
              </a:spcBef>
            </a:pPr>
            <a:r>
              <a:rPr lang="en-US" sz="31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Pour</a:t>
            </a:r>
            <a:r>
              <a:rPr lang="en-US" b="true" sz="312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l’ensemble des membres de la communauté universitaire</a:t>
            </a:r>
            <a:r>
              <a:rPr lang="en-US" sz="31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(étudiant·es, personnels, doctorant·es ...) </a:t>
            </a:r>
            <a:r>
              <a:rPr lang="en-US" b="true" sz="312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victimes ou témoins </a:t>
            </a:r>
            <a:r>
              <a:rPr lang="en-US" sz="31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 propos, actes ou violences sexistes, sexuelles et/ou discriminatoires.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650636" y="7540937"/>
            <a:ext cx="10372037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44"/>
              </a:lnSpc>
              <a:spcBef>
                <a:spcPct val="0"/>
              </a:spcBef>
            </a:pPr>
            <a:r>
              <a:rPr lang="en-US" sz="31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Pour des faits ayant eu lieu sur l’un des </a:t>
            </a:r>
            <a:r>
              <a:rPr lang="en-US" b="true" sz="312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campus</a:t>
            </a:r>
            <a:r>
              <a:rPr lang="en-US" sz="31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de l’Université Paris Nanterre, à l’</a:t>
            </a:r>
            <a:r>
              <a:rPr lang="en-US" b="true" sz="312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extérieur</a:t>
            </a:r>
            <a:r>
              <a:rPr lang="en-US" sz="312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ou </a:t>
            </a:r>
            <a:r>
              <a:rPr lang="en-US" b="true" sz="312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 ligne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470138">
            <a:off x="3655822" y="2273501"/>
            <a:ext cx="14361664" cy="10209837"/>
          </a:xfrm>
          <a:custGeom>
            <a:avLst/>
            <a:gdLst/>
            <a:ahLst/>
            <a:cxnLst/>
            <a:rect r="r" b="b" t="t" l="l"/>
            <a:pathLst>
              <a:path h="10209837" w="14361664">
                <a:moveTo>
                  <a:pt x="0" y="0"/>
                </a:moveTo>
                <a:lnTo>
                  <a:pt x="14361664" y="0"/>
                </a:lnTo>
                <a:lnTo>
                  <a:pt x="14361664" y="10209838"/>
                </a:lnTo>
                <a:lnTo>
                  <a:pt x="0" y="10209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67373" y="527482"/>
            <a:ext cx="6022114" cy="2232538"/>
            <a:chOff x="0" y="0"/>
            <a:chExt cx="8029485" cy="297671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97388" y="180616"/>
              <a:ext cx="7732097" cy="2796102"/>
              <a:chOff x="0" y="0"/>
              <a:chExt cx="7571168" cy="273790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31750" y="31750"/>
                <a:ext cx="7507668" cy="2674406"/>
              </a:xfrm>
              <a:custGeom>
                <a:avLst/>
                <a:gdLst/>
                <a:ahLst/>
                <a:cxnLst/>
                <a:rect r="r" b="b" t="t" l="l"/>
                <a:pathLst>
                  <a:path h="2674406" w="7507668">
                    <a:moveTo>
                      <a:pt x="7414958" y="2674406"/>
                    </a:moveTo>
                    <a:lnTo>
                      <a:pt x="92710" y="2674406"/>
                    </a:lnTo>
                    <a:cubicBezTo>
                      <a:pt x="41910" y="2674406"/>
                      <a:pt x="0" y="2632496"/>
                      <a:pt x="0" y="258169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7413689" y="0"/>
                    </a:lnTo>
                    <a:cubicBezTo>
                      <a:pt x="7464489" y="0"/>
                      <a:pt x="7506398" y="41910"/>
                      <a:pt x="7506398" y="92710"/>
                    </a:cubicBezTo>
                    <a:lnTo>
                      <a:pt x="7506398" y="2580426"/>
                    </a:lnTo>
                    <a:cubicBezTo>
                      <a:pt x="7507668" y="2632496"/>
                      <a:pt x="7465758" y="2674406"/>
                      <a:pt x="7414958" y="267440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7571169" cy="2737907"/>
              </a:xfrm>
              <a:custGeom>
                <a:avLst/>
                <a:gdLst/>
                <a:ahLst/>
                <a:cxnLst/>
                <a:rect r="r" b="b" t="t" l="l"/>
                <a:pathLst>
                  <a:path h="2737907" w="7571169">
                    <a:moveTo>
                      <a:pt x="7446708" y="59690"/>
                    </a:moveTo>
                    <a:cubicBezTo>
                      <a:pt x="7482268" y="59690"/>
                      <a:pt x="7511479" y="88900"/>
                      <a:pt x="7511479" y="124460"/>
                    </a:cubicBezTo>
                    <a:lnTo>
                      <a:pt x="7511479" y="2613446"/>
                    </a:lnTo>
                    <a:cubicBezTo>
                      <a:pt x="7511479" y="2649007"/>
                      <a:pt x="7482268" y="2678216"/>
                      <a:pt x="7446708" y="2678216"/>
                    </a:cubicBezTo>
                    <a:lnTo>
                      <a:pt x="124460" y="2678216"/>
                    </a:lnTo>
                    <a:cubicBezTo>
                      <a:pt x="88900" y="2678216"/>
                      <a:pt x="59690" y="2649007"/>
                      <a:pt x="59690" y="261344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7446708" y="59690"/>
                    </a:lnTo>
                    <a:moveTo>
                      <a:pt x="744670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613446"/>
                    </a:lnTo>
                    <a:cubicBezTo>
                      <a:pt x="0" y="2682026"/>
                      <a:pt x="55880" y="2737907"/>
                      <a:pt x="124460" y="2737907"/>
                    </a:cubicBezTo>
                    <a:lnTo>
                      <a:pt x="7446708" y="2737907"/>
                    </a:lnTo>
                    <a:cubicBezTo>
                      <a:pt x="7515289" y="2737907"/>
                      <a:pt x="7571169" y="2682026"/>
                      <a:pt x="7571169" y="2613446"/>
                    </a:cubicBezTo>
                    <a:lnTo>
                      <a:pt x="7571169" y="124460"/>
                    </a:lnTo>
                    <a:cubicBezTo>
                      <a:pt x="7571169" y="55880"/>
                      <a:pt x="7515289" y="0"/>
                      <a:pt x="744670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7759008" cy="2791283"/>
              <a:chOff x="0" y="0"/>
              <a:chExt cx="7597519" cy="273318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31750" y="31750"/>
                <a:ext cx="7534018" cy="2669688"/>
              </a:xfrm>
              <a:custGeom>
                <a:avLst/>
                <a:gdLst/>
                <a:ahLst/>
                <a:cxnLst/>
                <a:rect r="r" b="b" t="t" l="l"/>
                <a:pathLst>
                  <a:path h="2669688" w="7534018">
                    <a:moveTo>
                      <a:pt x="7441309" y="2669688"/>
                    </a:moveTo>
                    <a:lnTo>
                      <a:pt x="92710" y="2669688"/>
                    </a:lnTo>
                    <a:cubicBezTo>
                      <a:pt x="41910" y="2669688"/>
                      <a:pt x="0" y="2627778"/>
                      <a:pt x="0" y="257697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7440039" y="0"/>
                    </a:lnTo>
                    <a:cubicBezTo>
                      <a:pt x="7490839" y="0"/>
                      <a:pt x="7532749" y="41910"/>
                      <a:pt x="7532749" y="92710"/>
                    </a:cubicBezTo>
                    <a:lnTo>
                      <a:pt x="7532749" y="2575708"/>
                    </a:lnTo>
                    <a:cubicBezTo>
                      <a:pt x="7534018" y="2627778"/>
                      <a:pt x="7492109" y="2669688"/>
                      <a:pt x="7441309" y="26696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7597519" cy="2733188"/>
              </a:xfrm>
              <a:custGeom>
                <a:avLst/>
                <a:gdLst/>
                <a:ahLst/>
                <a:cxnLst/>
                <a:rect r="r" b="b" t="t" l="l"/>
                <a:pathLst>
                  <a:path h="2733188" w="7597519">
                    <a:moveTo>
                      <a:pt x="7473059" y="59690"/>
                    </a:moveTo>
                    <a:cubicBezTo>
                      <a:pt x="7508618" y="59690"/>
                      <a:pt x="7537829" y="88900"/>
                      <a:pt x="7537829" y="124460"/>
                    </a:cubicBezTo>
                    <a:lnTo>
                      <a:pt x="7537829" y="2608728"/>
                    </a:lnTo>
                    <a:cubicBezTo>
                      <a:pt x="7537829" y="2644288"/>
                      <a:pt x="7508618" y="2673498"/>
                      <a:pt x="7473059" y="2673498"/>
                    </a:cubicBezTo>
                    <a:lnTo>
                      <a:pt x="124460" y="2673498"/>
                    </a:lnTo>
                    <a:cubicBezTo>
                      <a:pt x="88900" y="2673498"/>
                      <a:pt x="59690" y="2644288"/>
                      <a:pt x="59690" y="260872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7473059" y="59690"/>
                    </a:lnTo>
                    <a:moveTo>
                      <a:pt x="747305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608728"/>
                    </a:lnTo>
                    <a:cubicBezTo>
                      <a:pt x="0" y="2677308"/>
                      <a:pt x="55880" y="2733188"/>
                      <a:pt x="124460" y="2733188"/>
                    </a:cubicBezTo>
                    <a:lnTo>
                      <a:pt x="7473059" y="2733188"/>
                    </a:lnTo>
                    <a:cubicBezTo>
                      <a:pt x="7541639" y="2733188"/>
                      <a:pt x="7597519" y="2677308"/>
                      <a:pt x="7597519" y="2608728"/>
                    </a:cubicBezTo>
                    <a:lnTo>
                      <a:pt x="7597519" y="124460"/>
                    </a:lnTo>
                    <a:cubicBezTo>
                      <a:pt x="7597519" y="55880"/>
                      <a:pt x="7541639" y="0"/>
                      <a:pt x="7473059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TextBox 10" id="10"/>
          <p:cNvSpPr txBox="true"/>
          <p:nvPr/>
        </p:nvSpPr>
        <p:spPr>
          <a:xfrm rot="0">
            <a:off x="6410178" y="7873676"/>
            <a:ext cx="9670576" cy="870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91"/>
              </a:lnSpc>
              <a:spcBef>
                <a:spcPct val="0"/>
              </a:spcBef>
            </a:pP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Pour des faits ayant eu lieu sur l’un des </a:t>
            </a: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campus</a:t>
            </a: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de l’Université Paris Nanterre, à l’</a:t>
            </a: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extérieur</a:t>
            </a:r>
            <a:r>
              <a:rPr lang="en-US" sz="29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ou e</a:t>
            </a:r>
            <a:r>
              <a:rPr lang="en-US" b="true" sz="290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n ligne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5915513" y="3259084"/>
            <a:ext cx="10965971" cy="1022924"/>
            <a:chOff x="0" y="0"/>
            <a:chExt cx="14621294" cy="1363898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383858" y="50437"/>
              <a:ext cx="14237436" cy="1313461"/>
              <a:chOff x="0" y="0"/>
              <a:chExt cx="9071908" cy="83692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31750" y="31750"/>
                <a:ext cx="9008408" cy="773420"/>
              </a:xfrm>
              <a:custGeom>
                <a:avLst/>
                <a:gdLst/>
                <a:ahLst/>
                <a:cxnLst/>
                <a:rect r="r" b="b" t="t" l="l"/>
                <a:pathLst>
                  <a:path h="773420" w="9008408">
                    <a:moveTo>
                      <a:pt x="8915698" y="773420"/>
                    </a:moveTo>
                    <a:lnTo>
                      <a:pt x="92710" y="773420"/>
                    </a:lnTo>
                    <a:cubicBezTo>
                      <a:pt x="41910" y="773420"/>
                      <a:pt x="0" y="731510"/>
                      <a:pt x="0" y="6807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9440"/>
                    </a:lnTo>
                    <a:cubicBezTo>
                      <a:pt x="9008408" y="731510"/>
                      <a:pt x="8966498" y="773420"/>
                      <a:pt x="8915698" y="7734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9071908" cy="836920"/>
              </a:xfrm>
              <a:custGeom>
                <a:avLst/>
                <a:gdLst/>
                <a:ahLst/>
                <a:cxnLst/>
                <a:rect r="r" b="b" t="t" l="l"/>
                <a:pathLst>
                  <a:path h="836920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712460"/>
                    </a:lnTo>
                    <a:cubicBezTo>
                      <a:pt x="9012218" y="748020"/>
                      <a:pt x="8983008" y="777230"/>
                      <a:pt x="8947448" y="777230"/>
                    </a:cubicBezTo>
                    <a:lnTo>
                      <a:pt x="124460" y="777230"/>
                    </a:lnTo>
                    <a:cubicBezTo>
                      <a:pt x="88900" y="777230"/>
                      <a:pt x="59690" y="748020"/>
                      <a:pt x="59690" y="7124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12460"/>
                    </a:lnTo>
                    <a:cubicBezTo>
                      <a:pt x="0" y="781040"/>
                      <a:pt x="55880" y="836920"/>
                      <a:pt x="124460" y="836920"/>
                    </a:cubicBezTo>
                    <a:lnTo>
                      <a:pt x="8947448" y="836920"/>
                    </a:lnTo>
                    <a:cubicBezTo>
                      <a:pt x="9016028" y="836920"/>
                      <a:pt x="9071908" y="781040"/>
                      <a:pt x="9071908" y="712460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0" y="0"/>
              <a:ext cx="14237436" cy="1313461"/>
              <a:chOff x="0" y="0"/>
              <a:chExt cx="9071908" cy="83692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31750" y="31750"/>
                <a:ext cx="9008408" cy="773420"/>
              </a:xfrm>
              <a:custGeom>
                <a:avLst/>
                <a:gdLst/>
                <a:ahLst/>
                <a:cxnLst/>
                <a:rect r="r" b="b" t="t" l="l"/>
                <a:pathLst>
                  <a:path h="773420" w="9008408">
                    <a:moveTo>
                      <a:pt x="8915698" y="773420"/>
                    </a:moveTo>
                    <a:lnTo>
                      <a:pt x="92710" y="773420"/>
                    </a:lnTo>
                    <a:cubicBezTo>
                      <a:pt x="41910" y="773420"/>
                      <a:pt x="0" y="731510"/>
                      <a:pt x="0" y="6807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9440"/>
                    </a:lnTo>
                    <a:cubicBezTo>
                      <a:pt x="9008408" y="731510"/>
                      <a:pt x="8966498" y="773420"/>
                      <a:pt x="8915698" y="7734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9071908" cy="836920"/>
              </a:xfrm>
              <a:custGeom>
                <a:avLst/>
                <a:gdLst/>
                <a:ahLst/>
                <a:cxnLst/>
                <a:rect r="r" b="b" t="t" l="l"/>
                <a:pathLst>
                  <a:path h="836920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712460"/>
                    </a:lnTo>
                    <a:cubicBezTo>
                      <a:pt x="9012218" y="748020"/>
                      <a:pt x="8983008" y="777230"/>
                      <a:pt x="8947448" y="777230"/>
                    </a:cubicBezTo>
                    <a:lnTo>
                      <a:pt x="124460" y="777230"/>
                    </a:lnTo>
                    <a:cubicBezTo>
                      <a:pt x="88900" y="777230"/>
                      <a:pt x="59690" y="748020"/>
                      <a:pt x="59690" y="7124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12460"/>
                    </a:lnTo>
                    <a:cubicBezTo>
                      <a:pt x="0" y="781040"/>
                      <a:pt x="55880" y="836920"/>
                      <a:pt x="124460" y="836920"/>
                    </a:cubicBezTo>
                    <a:lnTo>
                      <a:pt x="8947448" y="836920"/>
                    </a:lnTo>
                    <a:cubicBezTo>
                      <a:pt x="9016028" y="836920"/>
                      <a:pt x="9071908" y="781040"/>
                      <a:pt x="9071908" y="712460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4474121" y="3207695"/>
            <a:ext cx="1125702" cy="1125702"/>
          </a:xfrm>
          <a:custGeom>
            <a:avLst/>
            <a:gdLst/>
            <a:ahLst/>
            <a:cxnLst/>
            <a:rect r="r" b="b" t="t" l="l"/>
            <a:pathLst>
              <a:path h="1125702" w="1125702">
                <a:moveTo>
                  <a:pt x="0" y="0"/>
                </a:moveTo>
                <a:lnTo>
                  <a:pt x="1125702" y="0"/>
                </a:lnTo>
                <a:lnTo>
                  <a:pt x="1125702" y="1125702"/>
                </a:lnTo>
                <a:lnTo>
                  <a:pt x="0" y="1125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5915513" y="4780909"/>
            <a:ext cx="10965971" cy="1022924"/>
            <a:chOff x="0" y="0"/>
            <a:chExt cx="14621294" cy="1363898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383858" y="50437"/>
              <a:ext cx="14237436" cy="1313461"/>
              <a:chOff x="0" y="0"/>
              <a:chExt cx="9071908" cy="83692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31750" y="31750"/>
                <a:ext cx="9008408" cy="773420"/>
              </a:xfrm>
              <a:custGeom>
                <a:avLst/>
                <a:gdLst/>
                <a:ahLst/>
                <a:cxnLst/>
                <a:rect r="r" b="b" t="t" l="l"/>
                <a:pathLst>
                  <a:path h="773420" w="9008408">
                    <a:moveTo>
                      <a:pt x="8915698" y="773420"/>
                    </a:moveTo>
                    <a:lnTo>
                      <a:pt x="92710" y="773420"/>
                    </a:lnTo>
                    <a:cubicBezTo>
                      <a:pt x="41910" y="773420"/>
                      <a:pt x="0" y="731510"/>
                      <a:pt x="0" y="6807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9440"/>
                    </a:lnTo>
                    <a:cubicBezTo>
                      <a:pt x="9008408" y="731510"/>
                      <a:pt x="8966498" y="773420"/>
                      <a:pt x="8915698" y="7734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9071908" cy="836920"/>
              </a:xfrm>
              <a:custGeom>
                <a:avLst/>
                <a:gdLst/>
                <a:ahLst/>
                <a:cxnLst/>
                <a:rect r="r" b="b" t="t" l="l"/>
                <a:pathLst>
                  <a:path h="836920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712460"/>
                    </a:lnTo>
                    <a:cubicBezTo>
                      <a:pt x="9012218" y="748020"/>
                      <a:pt x="8983008" y="777230"/>
                      <a:pt x="8947448" y="777230"/>
                    </a:cubicBezTo>
                    <a:lnTo>
                      <a:pt x="124460" y="777230"/>
                    </a:lnTo>
                    <a:cubicBezTo>
                      <a:pt x="88900" y="777230"/>
                      <a:pt x="59690" y="748020"/>
                      <a:pt x="59690" y="7124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12460"/>
                    </a:lnTo>
                    <a:cubicBezTo>
                      <a:pt x="0" y="781040"/>
                      <a:pt x="55880" y="836920"/>
                      <a:pt x="124460" y="836920"/>
                    </a:cubicBezTo>
                    <a:lnTo>
                      <a:pt x="8947448" y="836920"/>
                    </a:lnTo>
                    <a:cubicBezTo>
                      <a:pt x="9016028" y="836920"/>
                      <a:pt x="9071908" y="781040"/>
                      <a:pt x="9071908" y="712460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4" id="24"/>
            <p:cNvGrpSpPr/>
            <p:nvPr/>
          </p:nvGrpSpPr>
          <p:grpSpPr>
            <a:xfrm rot="0">
              <a:off x="0" y="0"/>
              <a:ext cx="14237436" cy="1313461"/>
              <a:chOff x="0" y="0"/>
              <a:chExt cx="9071908" cy="83692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31750" y="31750"/>
                <a:ext cx="9008408" cy="773420"/>
              </a:xfrm>
              <a:custGeom>
                <a:avLst/>
                <a:gdLst/>
                <a:ahLst/>
                <a:cxnLst/>
                <a:rect r="r" b="b" t="t" l="l"/>
                <a:pathLst>
                  <a:path h="773420" w="9008408">
                    <a:moveTo>
                      <a:pt x="8915698" y="773420"/>
                    </a:moveTo>
                    <a:lnTo>
                      <a:pt x="92710" y="773420"/>
                    </a:lnTo>
                    <a:cubicBezTo>
                      <a:pt x="41910" y="773420"/>
                      <a:pt x="0" y="731510"/>
                      <a:pt x="0" y="6807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9440"/>
                    </a:lnTo>
                    <a:cubicBezTo>
                      <a:pt x="9008408" y="731510"/>
                      <a:pt x="8966498" y="773420"/>
                      <a:pt x="8915698" y="7734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9071908" cy="836920"/>
              </a:xfrm>
              <a:custGeom>
                <a:avLst/>
                <a:gdLst/>
                <a:ahLst/>
                <a:cxnLst/>
                <a:rect r="r" b="b" t="t" l="l"/>
                <a:pathLst>
                  <a:path h="836920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712460"/>
                    </a:lnTo>
                    <a:cubicBezTo>
                      <a:pt x="9012218" y="748020"/>
                      <a:pt x="8983008" y="777230"/>
                      <a:pt x="8947448" y="777230"/>
                    </a:cubicBezTo>
                    <a:lnTo>
                      <a:pt x="124460" y="777230"/>
                    </a:lnTo>
                    <a:cubicBezTo>
                      <a:pt x="88900" y="777230"/>
                      <a:pt x="59690" y="748020"/>
                      <a:pt x="59690" y="7124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12460"/>
                    </a:lnTo>
                    <a:cubicBezTo>
                      <a:pt x="0" y="781040"/>
                      <a:pt x="55880" y="836920"/>
                      <a:pt x="124460" y="836920"/>
                    </a:cubicBezTo>
                    <a:lnTo>
                      <a:pt x="8947448" y="836920"/>
                    </a:lnTo>
                    <a:cubicBezTo>
                      <a:pt x="9016028" y="836920"/>
                      <a:pt x="9071908" y="781040"/>
                      <a:pt x="9071908" y="712460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27" id="27"/>
          <p:cNvSpPr/>
          <p:nvPr/>
        </p:nvSpPr>
        <p:spPr>
          <a:xfrm flipH="false" flipV="false" rot="0">
            <a:off x="4474121" y="4729519"/>
            <a:ext cx="1125702" cy="1125702"/>
          </a:xfrm>
          <a:custGeom>
            <a:avLst/>
            <a:gdLst/>
            <a:ahLst/>
            <a:cxnLst/>
            <a:rect r="r" b="b" t="t" l="l"/>
            <a:pathLst>
              <a:path h="1125702" w="1125702">
                <a:moveTo>
                  <a:pt x="0" y="0"/>
                </a:moveTo>
                <a:lnTo>
                  <a:pt x="1125702" y="0"/>
                </a:lnTo>
                <a:lnTo>
                  <a:pt x="1125702" y="1125702"/>
                </a:lnTo>
                <a:lnTo>
                  <a:pt x="0" y="1125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5915513" y="6306247"/>
            <a:ext cx="10965971" cy="1022924"/>
            <a:chOff x="0" y="0"/>
            <a:chExt cx="14621294" cy="1363898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383858" y="50437"/>
              <a:ext cx="14237436" cy="1313461"/>
              <a:chOff x="0" y="0"/>
              <a:chExt cx="9071908" cy="83692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31750" y="31750"/>
                <a:ext cx="9008408" cy="773420"/>
              </a:xfrm>
              <a:custGeom>
                <a:avLst/>
                <a:gdLst/>
                <a:ahLst/>
                <a:cxnLst/>
                <a:rect r="r" b="b" t="t" l="l"/>
                <a:pathLst>
                  <a:path h="773420" w="9008408">
                    <a:moveTo>
                      <a:pt x="8915698" y="773420"/>
                    </a:moveTo>
                    <a:lnTo>
                      <a:pt x="92710" y="773420"/>
                    </a:lnTo>
                    <a:cubicBezTo>
                      <a:pt x="41910" y="773420"/>
                      <a:pt x="0" y="731510"/>
                      <a:pt x="0" y="6807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9440"/>
                    </a:lnTo>
                    <a:cubicBezTo>
                      <a:pt x="9008408" y="731510"/>
                      <a:pt x="8966498" y="773420"/>
                      <a:pt x="8915698" y="7734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9071908" cy="836920"/>
              </a:xfrm>
              <a:custGeom>
                <a:avLst/>
                <a:gdLst/>
                <a:ahLst/>
                <a:cxnLst/>
                <a:rect r="r" b="b" t="t" l="l"/>
                <a:pathLst>
                  <a:path h="836920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712460"/>
                    </a:lnTo>
                    <a:cubicBezTo>
                      <a:pt x="9012218" y="748020"/>
                      <a:pt x="8983008" y="777230"/>
                      <a:pt x="8947448" y="777230"/>
                    </a:cubicBezTo>
                    <a:lnTo>
                      <a:pt x="124460" y="777230"/>
                    </a:lnTo>
                    <a:cubicBezTo>
                      <a:pt x="88900" y="777230"/>
                      <a:pt x="59690" y="748020"/>
                      <a:pt x="59690" y="7124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12460"/>
                    </a:lnTo>
                    <a:cubicBezTo>
                      <a:pt x="0" y="781040"/>
                      <a:pt x="55880" y="836920"/>
                      <a:pt x="124460" y="836920"/>
                    </a:cubicBezTo>
                    <a:lnTo>
                      <a:pt x="8947448" y="836920"/>
                    </a:lnTo>
                    <a:cubicBezTo>
                      <a:pt x="9016028" y="836920"/>
                      <a:pt x="9071908" y="781040"/>
                      <a:pt x="9071908" y="712460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0"/>
              <a:ext cx="14237436" cy="1313461"/>
              <a:chOff x="0" y="0"/>
              <a:chExt cx="9071908" cy="83692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31750" y="31750"/>
                <a:ext cx="9008408" cy="773420"/>
              </a:xfrm>
              <a:custGeom>
                <a:avLst/>
                <a:gdLst/>
                <a:ahLst/>
                <a:cxnLst/>
                <a:rect r="r" b="b" t="t" l="l"/>
                <a:pathLst>
                  <a:path h="773420" w="9008408">
                    <a:moveTo>
                      <a:pt x="8915698" y="773420"/>
                    </a:moveTo>
                    <a:lnTo>
                      <a:pt x="92710" y="773420"/>
                    </a:lnTo>
                    <a:cubicBezTo>
                      <a:pt x="41910" y="773420"/>
                      <a:pt x="0" y="731510"/>
                      <a:pt x="0" y="6807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9440"/>
                    </a:lnTo>
                    <a:cubicBezTo>
                      <a:pt x="9008408" y="731510"/>
                      <a:pt x="8966498" y="773420"/>
                      <a:pt x="8915698" y="7734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9071908" cy="836920"/>
              </a:xfrm>
              <a:custGeom>
                <a:avLst/>
                <a:gdLst/>
                <a:ahLst/>
                <a:cxnLst/>
                <a:rect r="r" b="b" t="t" l="l"/>
                <a:pathLst>
                  <a:path h="836920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712460"/>
                    </a:lnTo>
                    <a:cubicBezTo>
                      <a:pt x="9012218" y="748020"/>
                      <a:pt x="8983008" y="777230"/>
                      <a:pt x="8947448" y="777230"/>
                    </a:cubicBezTo>
                    <a:lnTo>
                      <a:pt x="124460" y="777230"/>
                    </a:lnTo>
                    <a:cubicBezTo>
                      <a:pt x="88900" y="777230"/>
                      <a:pt x="59690" y="748020"/>
                      <a:pt x="59690" y="7124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12460"/>
                    </a:lnTo>
                    <a:cubicBezTo>
                      <a:pt x="0" y="781040"/>
                      <a:pt x="55880" y="836920"/>
                      <a:pt x="124460" y="836920"/>
                    </a:cubicBezTo>
                    <a:lnTo>
                      <a:pt x="8947448" y="836920"/>
                    </a:lnTo>
                    <a:cubicBezTo>
                      <a:pt x="9016028" y="836920"/>
                      <a:pt x="9071908" y="781040"/>
                      <a:pt x="9071908" y="712460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35" id="35"/>
          <p:cNvSpPr/>
          <p:nvPr/>
        </p:nvSpPr>
        <p:spPr>
          <a:xfrm flipH="false" flipV="false" rot="0">
            <a:off x="4474121" y="6254858"/>
            <a:ext cx="1125702" cy="1125702"/>
          </a:xfrm>
          <a:custGeom>
            <a:avLst/>
            <a:gdLst/>
            <a:ahLst/>
            <a:cxnLst/>
            <a:rect r="r" b="b" t="t" l="l"/>
            <a:pathLst>
              <a:path h="1125702" w="1125702">
                <a:moveTo>
                  <a:pt x="0" y="0"/>
                </a:moveTo>
                <a:lnTo>
                  <a:pt x="1125702" y="0"/>
                </a:lnTo>
                <a:lnTo>
                  <a:pt x="1125702" y="1125702"/>
                </a:lnTo>
                <a:lnTo>
                  <a:pt x="0" y="1125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5915513" y="7831586"/>
            <a:ext cx="10965971" cy="1022924"/>
            <a:chOff x="0" y="0"/>
            <a:chExt cx="14621294" cy="1363898"/>
          </a:xfrm>
        </p:grpSpPr>
        <p:grpSp>
          <p:nvGrpSpPr>
            <p:cNvPr name="Group 37" id="37"/>
            <p:cNvGrpSpPr/>
            <p:nvPr/>
          </p:nvGrpSpPr>
          <p:grpSpPr>
            <a:xfrm rot="0">
              <a:off x="383858" y="50437"/>
              <a:ext cx="14237436" cy="1313461"/>
              <a:chOff x="0" y="0"/>
              <a:chExt cx="9071908" cy="83692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31750" y="31750"/>
                <a:ext cx="9008408" cy="773420"/>
              </a:xfrm>
              <a:custGeom>
                <a:avLst/>
                <a:gdLst/>
                <a:ahLst/>
                <a:cxnLst/>
                <a:rect r="r" b="b" t="t" l="l"/>
                <a:pathLst>
                  <a:path h="773420" w="9008408">
                    <a:moveTo>
                      <a:pt x="8915698" y="773420"/>
                    </a:moveTo>
                    <a:lnTo>
                      <a:pt x="92710" y="773420"/>
                    </a:lnTo>
                    <a:cubicBezTo>
                      <a:pt x="41910" y="773420"/>
                      <a:pt x="0" y="731510"/>
                      <a:pt x="0" y="6807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9440"/>
                    </a:lnTo>
                    <a:cubicBezTo>
                      <a:pt x="9008408" y="731510"/>
                      <a:pt x="8966498" y="773420"/>
                      <a:pt x="8915698" y="7734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9071908" cy="836920"/>
              </a:xfrm>
              <a:custGeom>
                <a:avLst/>
                <a:gdLst/>
                <a:ahLst/>
                <a:cxnLst/>
                <a:rect r="r" b="b" t="t" l="l"/>
                <a:pathLst>
                  <a:path h="836920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712460"/>
                    </a:lnTo>
                    <a:cubicBezTo>
                      <a:pt x="9012218" y="748020"/>
                      <a:pt x="8983008" y="777230"/>
                      <a:pt x="8947448" y="777230"/>
                    </a:cubicBezTo>
                    <a:lnTo>
                      <a:pt x="124460" y="777230"/>
                    </a:lnTo>
                    <a:cubicBezTo>
                      <a:pt x="88900" y="777230"/>
                      <a:pt x="59690" y="748020"/>
                      <a:pt x="59690" y="7124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12460"/>
                    </a:lnTo>
                    <a:cubicBezTo>
                      <a:pt x="0" y="781040"/>
                      <a:pt x="55880" y="836920"/>
                      <a:pt x="124460" y="836920"/>
                    </a:cubicBezTo>
                    <a:lnTo>
                      <a:pt x="8947448" y="836920"/>
                    </a:lnTo>
                    <a:cubicBezTo>
                      <a:pt x="9016028" y="836920"/>
                      <a:pt x="9071908" y="781040"/>
                      <a:pt x="9071908" y="712460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40" id="40"/>
            <p:cNvGrpSpPr/>
            <p:nvPr/>
          </p:nvGrpSpPr>
          <p:grpSpPr>
            <a:xfrm rot="0">
              <a:off x="0" y="0"/>
              <a:ext cx="14237436" cy="1313461"/>
              <a:chOff x="0" y="0"/>
              <a:chExt cx="9071908" cy="83692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31750" y="31750"/>
                <a:ext cx="9008408" cy="773420"/>
              </a:xfrm>
              <a:custGeom>
                <a:avLst/>
                <a:gdLst/>
                <a:ahLst/>
                <a:cxnLst/>
                <a:rect r="r" b="b" t="t" l="l"/>
                <a:pathLst>
                  <a:path h="773420" w="9008408">
                    <a:moveTo>
                      <a:pt x="8915698" y="773420"/>
                    </a:moveTo>
                    <a:lnTo>
                      <a:pt x="92710" y="773420"/>
                    </a:lnTo>
                    <a:cubicBezTo>
                      <a:pt x="41910" y="773420"/>
                      <a:pt x="0" y="731510"/>
                      <a:pt x="0" y="68071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9440"/>
                    </a:lnTo>
                    <a:cubicBezTo>
                      <a:pt x="9008408" y="731510"/>
                      <a:pt x="8966498" y="773420"/>
                      <a:pt x="8915698" y="77342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9071908" cy="836920"/>
              </a:xfrm>
              <a:custGeom>
                <a:avLst/>
                <a:gdLst/>
                <a:ahLst/>
                <a:cxnLst/>
                <a:rect r="r" b="b" t="t" l="l"/>
                <a:pathLst>
                  <a:path h="836920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712460"/>
                    </a:lnTo>
                    <a:cubicBezTo>
                      <a:pt x="9012218" y="748020"/>
                      <a:pt x="8983008" y="777230"/>
                      <a:pt x="8947448" y="777230"/>
                    </a:cubicBezTo>
                    <a:lnTo>
                      <a:pt x="124460" y="777230"/>
                    </a:lnTo>
                    <a:cubicBezTo>
                      <a:pt x="88900" y="777230"/>
                      <a:pt x="59690" y="748020"/>
                      <a:pt x="59690" y="71246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12460"/>
                    </a:lnTo>
                    <a:cubicBezTo>
                      <a:pt x="0" y="781040"/>
                      <a:pt x="55880" y="836920"/>
                      <a:pt x="124460" y="836920"/>
                    </a:cubicBezTo>
                    <a:lnTo>
                      <a:pt x="8947448" y="836920"/>
                    </a:lnTo>
                    <a:cubicBezTo>
                      <a:pt x="9016028" y="836920"/>
                      <a:pt x="9071908" y="781040"/>
                      <a:pt x="9071908" y="712460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43" id="43"/>
          <p:cNvSpPr/>
          <p:nvPr/>
        </p:nvSpPr>
        <p:spPr>
          <a:xfrm flipH="false" flipV="false" rot="0">
            <a:off x="4474121" y="7780197"/>
            <a:ext cx="1125702" cy="1125702"/>
          </a:xfrm>
          <a:custGeom>
            <a:avLst/>
            <a:gdLst/>
            <a:ahLst/>
            <a:cxnLst/>
            <a:rect r="r" b="b" t="t" l="l"/>
            <a:pathLst>
              <a:path h="1125702" w="1125702">
                <a:moveTo>
                  <a:pt x="0" y="0"/>
                </a:moveTo>
                <a:lnTo>
                  <a:pt x="1125702" y="0"/>
                </a:lnTo>
                <a:lnTo>
                  <a:pt x="1125702" y="1125702"/>
                </a:lnTo>
                <a:lnTo>
                  <a:pt x="0" y="11257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376038">
            <a:off x="16047383" y="677286"/>
            <a:ext cx="1774134" cy="1774134"/>
          </a:xfrm>
          <a:custGeom>
            <a:avLst/>
            <a:gdLst/>
            <a:ahLst/>
            <a:cxnLst/>
            <a:rect r="r" b="b" t="t" l="l"/>
            <a:pathLst>
              <a:path h="1774134" w="1774134">
                <a:moveTo>
                  <a:pt x="0" y="0"/>
                </a:moveTo>
                <a:lnTo>
                  <a:pt x="1774134" y="0"/>
                </a:lnTo>
                <a:lnTo>
                  <a:pt x="1774134" y="1774134"/>
                </a:lnTo>
                <a:lnTo>
                  <a:pt x="0" y="17741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-342624">
            <a:off x="13689049" y="1108977"/>
            <a:ext cx="1698303" cy="1698303"/>
          </a:xfrm>
          <a:custGeom>
            <a:avLst/>
            <a:gdLst/>
            <a:ahLst/>
            <a:cxnLst/>
            <a:rect r="r" b="b" t="t" l="l"/>
            <a:pathLst>
              <a:path h="1698303" w="1698303">
                <a:moveTo>
                  <a:pt x="0" y="0"/>
                </a:moveTo>
                <a:lnTo>
                  <a:pt x="1698303" y="0"/>
                </a:lnTo>
                <a:lnTo>
                  <a:pt x="1698303" y="1698303"/>
                </a:lnTo>
                <a:lnTo>
                  <a:pt x="0" y="16983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1913988" y="792812"/>
            <a:ext cx="5120266" cy="15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68"/>
              </a:lnSpc>
            </a:pPr>
            <a:r>
              <a:rPr lang="en-US" b="true" sz="3473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L</a:t>
            </a:r>
            <a:r>
              <a:rPr lang="en-US" b="true" sz="3473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es engagements de l’Université Paris Nanterre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6511899" y="3472224"/>
            <a:ext cx="9443947" cy="502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18"/>
              </a:lnSpc>
              <a:spcBef>
                <a:spcPct val="0"/>
              </a:spcBef>
            </a:pPr>
            <a:r>
              <a:rPr lang="en-US" b="true" sz="3349">
                <a:solidFill>
                  <a:srgbClr val="8974D9"/>
                </a:solidFill>
                <a:latin typeface="DM Sans Bold"/>
                <a:ea typeface="DM Sans Bold"/>
                <a:cs typeface="DM Sans Bold"/>
                <a:sym typeface="DM Sans Bold"/>
              </a:rPr>
              <a:t>R</a:t>
            </a:r>
            <a:r>
              <a:rPr lang="en-US" b="true" sz="3349">
                <a:solidFill>
                  <a:srgbClr val="8974D9"/>
                </a:solidFill>
                <a:latin typeface="DM Sans Bold"/>
                <a:ea typeface="DM Sans Bold"/>
                <a:cs typeface="DM Sans Bold"/>
                <a:sym typeface="DM Sans Bold"/>
              </a:rPr>
              <a:t>espect de la confidentialité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6511899" y="4994048"/>
            <a:ext cx="9443947" cy="506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18"/>
              </a:lnSpc>
              <a:spcBef>
                <a:spcPct val="0"/>
              </a:spcBef>
            </a:pPr>
            <a:r>
              <a:rPr lang="en-US" b="true" sz="3349">
                <a:solidFill>
                  <a:srgbClr val="8974D9"/>
                </a:solidFill>
                <a:latin typeface="DM Sans Bold"/>
                <a:ea typeface="DM Sans Bold"/>
                <a:cs typeface="DM Sans Bold"/>
                <a:sym typeface="DM Sans Bold"/>
              </a:rPr>
              <a:t>Écoute active et bienveillante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6511899" y="6519387"/>
            <a:ext cx="9443947" cy="502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18"/>
              </a:lnSpc>
              <a:spcBef>
                <a:spcPct val="0"/>
              </a:spcBef>
            </a:pPr>
            <a:r>
              <a:rPr lang="en-US" b="true" sz="3349">
                <a:solidFill>
                  <a:srgbClr val="8974D9"/>
                </a:solidFill>
                <a:latin typeface="DM Sans Bold"/>
                <a:ea typeface="DM Sans Bold"/>
                <a:cs typeface="DM Sans Bold"/>
                <a:sym typeface="DM Sans Bold"/>
              </a:rPr>
              <a:t>N</a:t>
            </a:r>
            <a:r>
              <a:rPr lang="en-US" b="true" sz="3349">
                <a:solidFill>
                  <a:srgbClr val="8974D9"/>
                </a:solidFill>
                <a:latin typeface="DM Sans Bold"/>
                <a:ea typeface="DM Sans Bold"/>
                <a:cs typeface="DM Sans Bold"/>
                <a:sym typeface="DM Sans Bold"/>
              </a:rPr>
              <a:t>eutralité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511899" y="8089945"/>
            <a:ext cx="9443947" cy="506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18"/>
              </a:lnSpc>
              <a:spcBef>
                <a:spcPct val="0"/>
              </a:spcBef>
            </a:pPr>
            <a:r>
              <a:rPr lang="en-US" b="true" sz="3349">
                <a:solidFill>
                  <a:srgbClr val="8974D9"/>
                </a:solidFill>
                <a:latin typeface="DM Sans Bold"/>
                <a:ea typeface="DM Sans Bold"/>
                <a:cs typeface="DM Sans Bold"/>
                <a:sym typeface="DM Sans Bold"/>
              </a:rPr>
              <a:t>Non-jugement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6040421" y="9050494"/>
            <a:ext cx="10040333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sz="2000" i="true">
                <a:solidFill>
                  <a:srgbClr val="8974D9"/>
                </a:solidFill>
                <a:latin typeface="Arial Nova Italics"/>
                <a:ea typeface="Arial Nova Italics"/>
                <a:cs typeface="Arial Nova Italics"/>
                <a:sym typeface="Arial Nova Italics"/>
              </a:rPr>
              <a:t>Les pers</a:t>
            </a:r>
            <a:r>
              <a:rPr lang="en-US" sz="2000" i="true">
                <a:solidFill>
                  <a:srgbClr val="8974D9"/>
                </a:solidFill>
                <a:latin typeface="Arial Nova Italics"/>
                <a:ea typeface="Arial Nova Italics"/>
                <a:cs typeface="Arial Nova Italics"/>
                <a:sym typeface="Arial Nova Italics"/>
              </a:rPr>
              <a:t>onnels recueillant les témoignages sont régulièrement formé·es au traitement des situations de violences sexistes, sexuelles et discriminatoires.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2537" y="887737"/>
            <a:ext cx="6292269" cy="2957043"/>
            <a:chOff x="0" y="0"/>
            <a:chExt cx="8389692" cy="394272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310729" y="239229"/>
              <a:ext cx="8078963" cy="3703495"/>
              <a:chOff x="0" y="0"/>
              <a:chExt cx="6683463" cy="306378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31750" y="31750"/>
                <a:ext cx="6619963" cy="3000281"/>
              </a:xfrm>
              <a:custGeom>
                <a:avLst/>
                <a:gdLst/>
                <a:ahLst/>
                <a:cxnLst/>
                <a:rect r="r" b="b" t="t" l="l"/>
                <a:pathLst>
                  <a:path h="3000281" w="6619963">
                    <a:moveTo>
                      <a:pt x="6527254" y="3000281"/>
                    </a:moveTo>
                    <a:lnTo>
                      <a:pt x="92710" y="3000281"/>
                    </a:lnTo>
                    <a:cubicBezTo>
                      <a:pt x="41910" y="3000281"/>
                      <a:pt x="0" y="2958371"/>
                      <a:pt x="0" y="290757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525983" y="0"/>
                    </a:lnTo>
                    <a:cubicBezTo>
                      <a:pt x="6576783" y="0"/>
                      <a:pt x="6618694" y="41910"/>
                      <a:pt x="6618694" y="92710"/>
                    </a:cubicBezTo>
                    <a:lnTo>
                      <a:pt x="6618694" y="2906301"/>
                    </a:lnTo>
                    <a:cubicBezTo>
                      <a:pt x="6619963" y="2958371"/>
                      <a:pt x="6578054" y="3000281"/>
                      <a:pt x="6527254" y="300028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683463" cy="3063781"/>
              </a:xfrm>
              <a:custGeom>
                <a:avLst/>
                <a:gdLst/>
                <a:ahLst/>
                <a:cxnLst/>
                <a:rect r="r" b="b" t="t" l="l"/>
                <a:pathLst>
                  <a:path h="3063781" w="6683463">
                    <a:moveTo>
                      <a:pt x="6559004" y="59690"/>
                    </a:moveTo>
                    <a:cubicBezTo>
                      <a:pt x="6594563" y="59690"/>
                      <a:pt x="6623773" y="88900"/>
                      <a:pt x="6623773" y="124460"/>
                    </a:cubicBezTo>
                    <a:lnTo>
                      <a:pt x="6623773" y="2939321"/>
                    </a:lnTo>
                    <a:cubicBezTo>
                      <a:pt x="6623773" y="2974881"/>
                      <a:pt x="6594563" y="3004091"/>
                      <a:pt x="6559004" y="3004091"/>
                    </a:cubicBezTo>
                    <a:lnTo>
                      <a:pt x="124460" y="3004091"/>
                    </a:lnTo>
                    <a:cubicBezTo>
                      <a:pt x="88900" y="3004091"/>
                      <a:pt x="59690" y="2974881"/>
                      <a:pt x="59690" y="293932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559004" y="59690"/>
                    </a:lnTo>
                    <a:moveTo>
                      <a:pt x="655900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939321"/>
                    </a:lnTo>
                    <a:cubicBezTo>
                      <a:pt x="0" y="3007901"/>
                      <a:pt x="55880" y="3063781"/>
                      <a:pt x="124460" y="3063781"/>
                    </a:cubicBezTo>
                    <a:lnTo>
                      <a:pt x="6559004" y="3063781"/>
                    </a:lnTo>
                    <a:cubicBezTo>
                      <a:pt x="6627583" y="3063781"/>
                      <a:pt x="6683463" y="3007901"/>
                      <a:pt x="6683463" y="2939321"/>
                    </a:cubicBezTo>
                    <a:lnTo>
                      <a:pt x="6683463" y="124460"/>
                    </a:lnTo>
                    <a:cubicBezTo>
                      <a:pt x="6683463" y="55880"/>
                      <a:pt x="6627583" y="0"/>
                      <a:pt x="655900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0"/>
              <a:ext cx="8107081" cy="3697113"/>
              <a:chOff x="0" y="0"/>
              <a:chExt cx="6706724" cy="3058501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31750" y="31750"/>
                <a:ext cx="6643224" cy="2995001"/>
              </a:xfrm>
              <a:custGeom>
                <a:avLst/>
                <a:gdLst/>
                <a:ahLst/>
                <a:cxnLst/>
                <a:rect r="r" b="b" t="t" l="l"/>
                <a:pathLst>
                  <a:path h="2995001" w="6643224">
                    <a:moveTo>
                      <a:pt x="6550514" y="2995001"/>
                    </a:moveTo>
                    <a:lnTo>
                      <a:pt x="92710" y="2995001"/>
                    </a:lnTo>
                    <a:cubicBezTo>
                      <a:pt x="41910" y="2995001"/>
                      <a:pt x="0" y="2953091"/>
                      <a:pt x="0" y="290229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549244" y="0"/>
                    </a:lnTo>
                    <a:cubicBezTo>
                      <a:pt x="6600044" y="0"/>
                      <a:pt x="6641954" y="41910"/>
                      <a:pt x="6641954" y="92710"/>
                    </a:cubicBezTo>
                    <a:lnTo>
                      <a:pt x="6641954" y="2901021"/>
                    </a:lnTo>
                    <a:cubicBezTo>
                      <a:pt x="6643224" y="2953091"/>
                      <a:pt x="6601314" y="2995001"/>
                      <a:pt x="6550514" y="299500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706725" cy="3058501"/>
              </a:xfrm>
              <a:custGeom>
                <a:avLst/>
                <a:gdLst/>
                <a:ahLst/>
                <a:cxnLst/>
                <a:rect r="r" b="b" t="t" l="l"/>
                <a:pathLst>
                  <a:path h="3058501" w="6706725">
                    <a:moveTo>
                      <a:pt x="6582264" y="59690"/>
                    </a:moveTo>
                    <a:cubicBezTo>
                      <a:pt x="6617824" y="59690"/>
                      <a:pt x="6647035" y="88900"/>
                      <a:pt x="6647035" y="124460"/>
                    </a:cubicBezTo>
                    <a:lnTo>
                      <a:pt x="6647035" y="2934041"/>
                    </a:lnTo>
                    <a:cubicBezTo>
                      <a:pt x="6647035" y="2969601"/>
                      <a:pt x="6617824" y="2998811"/>
                      <a:pt x="6582264" y="2998811"/>
                    </a:cubicBezTo>
                    <a:lnTo>
                      <a:pt x="124460" y="2998811"/>
                    </a:lnTo>
                    <a:cubicBezTo>
                      <a:pt x="88900" y="2998811"/>
                      <a:pt x="59690" y="2969601"/>
                      <a:pt x="59690" y="293404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582264" y="59690"/>
                    </a:lnTo>
                    <a:moveTo>
                      <a:pt x="658226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934041"/>
                    </a:lnTo>
                    <a:cubicBezTo>
                      <a:pt x="0" y="3002621"/>
                      <a:pt x="55880" y="3058501"/>
                      <a:pt x="124460" y="3058501"/>
                    </a:cubicBezTo>
                    <a:lnTo>
                      <a:pt x="6582264" y="3058501"/>
                    </a:lnTo>
                    <a:cubicBezTo>
                      <a:pt x="6650844" y="3058501"/>
                      <a:pt x="6706725" y="3002621"/>
                      <a:pt x="6706725" y="2934041"/>
                    </a:cubicBezTo>
                    <a:lnTo>
                      <a:pt x="6706725" y="124460"/>
                    </a:lnTo>
                    <a:cubicBezTo>
                      <a:pt x="6706725" y="55880"/>
                      <a:pt x="6650844" y="0"/>
                      <a:pt x="658226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0" id="10"/>
          <p:cNvSpPr/>
          <p:nvPr/>
        </p:nvSpPr>
        <p:spPr>
          <a:xfrm flipH="false" flipV="false" rot="0">
            <a:off x="10518750" y="886125"/>
            <a:ext cx="6327241" cy="1150408"/>
          </a:xfrm>
          <a:custGeom>
            <a:avLst/>
            <a:gdLst/>
            <a:ahLst/>
            <a:cxnLst/>
            <a:rect r="r" b="b" t="t" l="l"/>
            <a:pathLst>
              <a:path h="1150408" w="6327241">
                <a:moveTo>
                  <a:pt x="0" y="0"/>
                </a:moveTo>
                <a:lnTo>
                  <a:pt x="6327242" y="0"/>
                </a:lnTo>
                <a:lnTo>
                  <a:pt x="6327242" y="1150408"/>
                </a:lnTo>
                <a:lnTo>
                  <a:pt x="0" y="1150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990150" y="1071552"/>
            <a:ext cx="790162" cy="1324265"/>
          </a:xfrm>
          <a:custGeom>
            <a:avLst/>
            <a:gdLst/>
            <a:ahLst/>
            <a:cxnLst/>
            <a:rect r="r" b="b" t="t" l="l"/>
            <a:pathLst>
              <a:path h="1324265" w="790162">
                <a:moveTo>
                  <a:pt x="0" y="0"/>
                </a:moveTo>
                <a:lnTo>
                  <a:pt x="790161" y="0"/>
                </a:lnTo>
                <a:lnTo>
                  <a:pt x="790161" y="1324265"/>
                </a:lnTo>
                <a:lnTo>
                  <a:pt x="0" y="13242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421409" y="1060651"/>
            <a:ext cx="4521925" cy="858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0"/>
              </a:lnSpc>
            </a:pPr>
            <a:r>
              <a:rPr lang="en-US" b="true" sz="332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Réflexions sexistes sur la tenue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505603" y="2387759"/>
            <a:ext cx="6327241" cy="1150408"/>
          </a:xfrm>
          <a:custGeom>
            <a:avLst/>
            <a:gdLst/>
            <a:ahLst/>
            <a:cxnLst/>
            <a:rect r="r" b="b" t="t" l="l"/>
            <a:pathLst>
              <a:path h="1150408" w="6327241">
                <a:moveTo>
                  <a:pt x="0" y="0"/>
                </a:moveTo>
                <a:lnTo>
                  <a:pt x="6327242" y="0"/>
                </a:lnTo>
                <a:lnTo>
                  <a:pt x="6327242" y="1150407"/>
                </a:lnTo>
                <a:lnTo>
                  <a:pt x="0" y="11504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846150">
            <a:off x="7892539" y="2414421"/>
            <a:ext cx="790162" cy="1324265"/>
          </a:xfrm>
          <a:custGeom>
            <a:avLst/>
            <a:gdLst/>
            <a:ahLst/>
            <a:cxnLst/>
            <a:rect r="r" b="b" t="t" l="l"/>
            <a:pathLst>
              <a:path h="1324265" w="790162">
                <a:moveTo>
                  <a:pt x="0" y="0"/>
                </a:moveTo>
                <a:lnTo>
                  <a:pt x="790161" y="0"/>
                </a:lnTo>
                <a:lnTo>
                  <a:pt x="790161" y="1324265"/>
                </a:lnTo>
                <a:lnTo>
                  <a:pt x="0" y="13242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9232200" y="2562285"/>
            <a:ext cx="4874048" cy="858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0"/>
              </a:lnSpc>
            </a:pPr>
            <a:r>
              <a:rPr lang="en-US" b="true" sz="332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Diffusion non consentie de nudes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530543">
            <a:off x="8500802" y="3195537"/>
            <a:ext cx="1304096" cy="1317537"/>
          </a:xfrm>
          <a:custGeom>
            <a:avLst/>
            <a:gdLst/>
            <a:ahLst/>
            <a:cxnLst/>
            <a:rect r="r" b="b" t="t" l="l"/>
            <a:pathLst>
              <a:path h="1317537" w="1304096">
                <a:moveTo>
                  <a:pt x="0" y="0"/>
                </a:moveTo>
                <a:lnTo>
                  <a:pt x="1304096" y="0"/>
                </a:lnTo>
                <a:lnTo>
                  <a:pt x="1304096" y="1317537"/>
                </a:lnTo>
                <a:lnTo>
                  <a:pt x="0" y="13175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3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155187" y="5267202"/>
            <a:ext cx="6327241" cy="1150408"/>
          </a:xfrm>
          <a:custGeom>
            <a:avLst/>
            <a:gdLst/>
            <a:ahLst/>
            <a:cxnLst/>
            <a:rect r="r" b="b" t="t" l="l"/>
            <a:pathLst>
              <a:path h="1150408" w="6327241">
                <a:moveTo>
                  <a:pt x="0" y="0"/>
                </a:moveTo>
                <a:lnTo>
                  <a:pt x="6327241" y="0"/>
                </a:lnTo>
                <a:lnTo>
                  <a:pt x="6327241" y="1150407"/>
                </a:lnTo>
                <a:lnTo>
                  <a:pt x="0" y="11504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true" rot="0">
            <a:off x="6701843" y="5093345"/>
            <a:ext cx="790162" cy="1324265"/>
          </a:xfrm>
          <a:custGeom>
            <a:avLst/>
            <a:gdLst/>
            <a:ahLst/>
            <a:cxnLst/>
            <a:rect r="r" b="b" t="t" l="l"/>
            <a:pathLst>
              <a:path h="1324265" w="790162">
                <a:moveTo>
                  <a:pt x="0" y="1324264"/>
                </a:moveTo>
                <a:lnTo>
                  <a:pt x="790162" y="1324264"/>
                </a:lnTo>
                <a:lnTo>
                  <a:pt x="790162" y="0"/>
                </a:lnTo>
                <a:lnTo>
                  <a:pt x="0" y="0"/>
                </a:lnTo>
                <a:lnTo>
                  <a:pt x="0" y="132426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154264" y="5450414"/>
            <a:ext cx="4180912" cy="858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0"/>
              </a:lnSpc>
            </a:pPr>
            <a:r>
              <a:rPr lang="en-US" b="true" sz="332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Agression sexuelle et viol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0244720" y="3854305"/>
            <a:ext cx="6327241" cy="1150408"/>
          </a:xfrm>
          <a:custGeom>
            <a:avLst/>
            <a:gdLst/>
            <a:ahLst/>
            <a:cxnLst/>
            <a:rect r="r" b="b" t="t" l="l"/>
            <a:pathLst>
              <a:path h="1150408" w="6327241">
                <a:moveTo>
                  <a:pt x="0" y="0"/>
                </a:moveTo>
                <a:lnTo>
                  <a:pt x="6327241" y="0"/>
                </a:lnTo>
                <a:lnTo>
                  <a:pt x="6327241" y="1150408"/>
                </a:lnTo>
                <a:lnTo>
                  <a:pt x="0" y="1150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9059841">
            <a:off x="10030380" y="3509134"/>
            <a:ext cx="790162" cy="1324265"/>
          </a:xfrm>
          <a:custGeom>
            <a:avLst/>
            <a:gdLst/>
            <a:ahLst/>
            <a:cxnLst/>
            <a:rect r="r" b="b" t="t" l="l"/>
            <a:pathLst>
              <a:path h="1324265" w="790162">
                <a:moveTo>
                  <a:pt x="0" y="0"/>
                </a:moveTo>
                <a:lnTo>
                  <a:pt x="790161" y="0"/>
                </a:lnTo>
                <a:lnTo>
                  <a:pt x="790161" y="1324265"/>
                </a:lnTo>
                <a:lnTo>
                  <a:pt x="0" y="13242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602241" y="6706315"/>
            <a:ext cx="6327241" cy="1150408"/>
          </a:xfrm>
          <a:custGeom>
            <a:avLst/>
            <a:gdLst/>
            <a:ahLst/>
            <a:cxnLst/>
            <a:rect r="r" b="b" t="t" l="l"/>
            <a:pathLst>
              <a:path h="1150408" w="6327241">
                <a:moveTo>
                  <a:pt x="0" y="0"/>
                </a:moveTo>
                <a:lnTo>
                  <a:pt x="6327241" y="0"/>
                </a:lnTo>
                <a:lnTo>
                  <a:pt x="6327241" y="1150408"/>
                </a:lnTo>
                <a:lnTo>
                  <a:pt x="0" y="1150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true" rot="-1222771">
            <a:off x="10104261" y="6366105"/>
            <a:ext cx="790162" cy="1324265"/>
          </a:xfrm>
          <a:custGeom>
            <a:avLst/>
            <a:gdLst/>
            <a:ahLst/>
            <a:cxnLst/>
            <a:rect r="r" b="b" t="t" l="l"/>
            <a:pathLst>
              <a:path h="1324265" w="790162">
                <a:moveTo>
                  <a:pt x="0" y="1324264"/>
                </a:moveTo>
                <a:lnTo>
                  <a:pt x="790162" y="1324264"/>
                </a:lnTo>
                <a:lnTo>
                  <a:pt x="790162" y="0"/>
                </a:lnTo>
                <a:lnTo>
                  <a:pt x="0" y="0"/>
                </a:lnTo>
                <a:lnTo>
                  <a:pt x="0" y="132426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677795" y="542385"/>
            <a:ext cx="1365988" cy="1455960"/>
          </a:xfrm>
          <a:custGeom>
            <a:avLst/>
            <a:gdLst/>
            <a:ahLst/>
            <a:cxnLst/>
            <a:rect r="r" b="b" t="t" l="l"/>
            <a:pathLst>
              <a:path h="1455960" w="1365988">
                <a:moveTo>
                  <a:pt x="0" y="0"/>
                </a:moveTo>
                <a:lnTo>
                  <a:pt x="1365987" y="0"/>
                </a:lnTo>
                <a:lnTo>
                  <a:pt x="1365987" y="1455961"/>
                </a:lnTo>
                <a:lnTo>
                  <a:pt x="0" y="14559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293" t="0" r="-3293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5384664" y="3245324"/>
            <a:ext cx="1444438" cy="1452714"/>
          </a:xfrm>
          <a:custGeom>
            <a:avLst/>
            <a:gdLst/>
            <a:ahLst/>
            <a:cxnLst/>
            <a:rect r="r" b="b" t="t" l="l"/>
            <a:pathLst>
              <a:path h="1452714" w="1444438">
                <a:moveTo>
                  <a:pt x="0" y="0"/>
                </a:moveTo>
                <a:lnTo>
                  <a:pt x="1444438" y="0"/>
                </a:lnTo>
                <a:lnTo>
                  <a:pt x="1444438" y="1452714"/>
                </a:lnTo>
                <a:lnTo>
                  <a:pt x="0" y="14527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572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534701" y="5984093"/>
            <a:ext cx="1297426" cy="1297426"/>
          </a:xfrm>
          <a:custGeom>
            <a:avLst/>
            <a:gdLst/>
            <a:ahLst/>
            <a:cxnLst/>
            <a:rect r="r" b="b" t="t" l="l"/>
            <a:pathLst>
              <a:path h="1297426" w="1297426">
                <a:moveTo>
                  <a:pt x="0" y="0"/>
                </a:moveTo>
                <a:lnTo>
                  <a:pt x="1297426" y="0"/>
                </a:lnTo>
                <a:lnTo>
                  <a:pt x="1297426" y="1297426"/>
                </a:lnTo>
                <a:lnTo>
                  <a:pt x="0" y="12974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1100273" y="6880841"/>
            <a:ext cx="5331178" cy="858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0"/>
              </a:lnSpc>
            </a:pPr>
            <a:r>
              <a:rPr lang="en-US" b="true" sz="332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Propos et agissements sexistes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453747">
            <a:off x="16196215" y="5931737"/>
            <a:ext cx="1453622" cy="1453622"/>
          </a:xfrm>
          <a:custGeom>
            <a:avLst/>
            <a:gdLst/>
            <a:ahLst/>
            <a:cxnLst/>
            <a:rect r="r" b="b" t="t" l="l"/>
            <a:pathLst>
              <a:path h="1453622" w="1453622">
                <a:moveTo>
                  <a:pt x="0" y="0"/>
                </a:moveTo>
                <a:lnTo>
                  <a:pt x="1453622" y="0"/>
                </a:lnTo>
                <a:lnTo>
                  <a:pt x="1453622" y="1453622"/>
                </a:lnTo>
                <a:lnTo>
                  <a:pt x="0" y="145362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285880" y="5167537"/>
            <a:ext cx="2806385" cy="2806385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2D6FD"/>
            </a:solidFill>
            <a:ln cap="sq">
              <a:noFill/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139700" y="130175"/>
              <a:ext cx="533400" cy="542925"/>
            </a:xfrm>
            <a:prstGeom prst="rect">
              <a:avLst/>
            </a:prstGeom>
          </p:spPr>
          <p:txBody>
            <a:bodyPr anchor="ctr" rtlCol="false" tIns="46428" lIns="46428" bIns="46428" rIns="46428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228864" y="4350395"/>
            <a:ext cx="2920418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Plus d’informations</a:t>
            </a:r>
          </a:p>
        </p:txBody>
      </p:sp>
      <p:pic>
        <p:nvPicPr>
          <p:cNvPr name="Picture 33" id="33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751777" y="5633434"/>
            <a:ext cx="1874591" cy="1874591"/>
          </a:xfrm>
          <a:prstGeom prst="rect">
            <a:avLst/>
          </a:prstGeom>
        </p:spPr>
      </p:pic>
      <p:sp>
        <p:nvSpPr>
          <p:cNvPr name="Freeform 34" id="34"/>
          <p:cNvSpPr/>
          <p:nvPr/>
        </p:nvSpPr>
        <p:spPr>
          <a:xfrm flipH="false" flipV="true" rot="5469230">
            <a:off x="3641562" y="5205461"/>
            <a:ext cx="869416" cy="245610"/>
          </a:xfrm>
          <a:custGeom>
            <a:avLst/>
            <a:gdLst/>
            <a:ahLst/>
            <a:cxnLst/>
            <a:rect r="r" b="b" t="t" l="l"/>
            <a:pathLst>
              <a:path h="245610" w="869416">
                <a:moveTo>
                  <a:pt x="0" y="245610"/>
                </a:moveTo>
                <a:lnTo>
                  <a:pt x="869416" y="245610"/>
                </a:lnTo>
                <a:lnTo>
                  <a:pt x="869416" y="0"/>
                </a:lnTo>
                <a:lnTo>
                  <a:pt x="0" y="0"/>
                </a:lnTo>
                <a:lnTo>
                  <a:pt x="0" y="24561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0660559" y="4028831"/>
            <a:ext cx="5495564" cy="858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0"/>
              </a:lnSpc>
            </a:pPr>
            <a:r>
              <a:rPr lang="en-US" sz="3320" b="true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H</a:t>
            </a:r>
            <a:r>
              <a:rPr lang="en-US" sz="3320" b="true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arcèlement et </a:t>
            </a:r>
          </a:p>
          <a:p>
            <a:pPr algn="ctr">
              <a:lnSpc>
                <a:spcPts val="3320"/>
              </a:lnSpc>
            </a:pPr>
            <a:r>
              <a:rPr lang="en-US" b="true" sz="332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chantage sexuel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298329" y="9005888"/>
            <a:ext cx="8123080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83"/>
              </a:lnSpc>
              <a:spcBef>
                <a:spcPct val="0"/>
              </a:spcBef>
            </a:pPr>
            <a:r>
              <a:rPr lang="en-US" b="true" sz="331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signaler-vss@egalite.parisnanterre.fr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40837" y="1461329"/>
            <a:ext cx="5474966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b="true" sz="3800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La</a:t>
            </a:r>
            <a:r>
              <a:rPr lang="en-US" b="true" sz="3800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cellule de lutte contre les violences sexistes et sexuelles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0144480" y="8116813"/>
            <a:ext cx="7359884" cy="324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6"/>
              </a:lnSpc>
            </a:pPr>
            <a:r>
              <a:rPr lang="en-US" sz="1897" i="true" u="sng">
                <a:solidFill>
                  <a:srgbClr val="8974D9"/>
                </a:solidFill>
                <a:latin typeface="Inter Italics"/>
                <a:ea typeface="Inter Italics"/>
                <a:cs typeface="Inter Italics"/>
                <a:sym typeface="Inter Italics"/>
              </a:rPr>
              <a:t>liste non exhaustive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940837" y="8972550"/>
            <a:ext cx="2223278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 b="true">
                <a:solidFill>
                  <a:srgbClr val="FFFFFF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Contact 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96791" y="9005888"/>
            <a:ext cx="10527902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83"/>
              </a:lnSpc>
              <a:spcBef>
                <a:spcPct val="0"/>
              </a:spcBef>
            </a:pPr>
            <a:r>
              <a:rPr lang="en-US" b="true" sz="331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signaler-discriminations@egalite.parisnanterre.fr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72537" y="891631"/>
            <a:ext cx="6292269" cy="2957043"/>
            <a:chOff x="0" y="0"/>
            <a:chExt cx="8389692" cy="394272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310729" y="239229"/>
              <a:ext cx="8078963" cy="3703495"/>
              <a:chOff x="0" y="0"/>
              <a:chExt cx="6683463" cy="3063781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31750" y="31750"/>
                <a:ext cx="6619963" cy="3000281"/>
              </a:xfrm>
              <a:custGeom>
                <a:avLst/>
                <a:gdLst/>
                <a:ahLst/>
                <a:cxnLst/>
                <a:rect r="r" b="b" t="t" l="l"/>
                <a:pathLst>
                  <a:path h="3000281" w="6619963">
                    <a:moveTo>
                      <a:pt x="6527254" y="3000281"/>
                    </a:moveTo>
                    <a:lnTo>
                      <a:pt x="92710" y="3000281"/>
                    </a:lnTo>
                    <a:cubicBezTo>
                      <a:pt x="41910" y="3000281"/>
                      <a:pt x="0" y="2958371"/>
                      <a:pt x="0" y="290757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525983" y="0"/>
                    </a:lnTo>
                    <a:cubicBezTo>
                      <a:pt x="6576783" y="0"/>
                      <a:pt x="6618694" y="41910"/>
                      <a:pt x="6618694" y="92710"/>
                    </a:cubicBezTo>
                    <a:lnTo>
                      <a:pt x="6618694" y="2906301"/>
                    </a:lnTo>
                    <a:cubicBezTo>
                      <a:pt x="6619963" y="2958371"/>
                      <a:pt x="6578054" y="3000281"/>
                      <a:pt x="6527254" y="300028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683463" cy="3063781"/>
              </a:xfrm>
              <a:custGeom>
                <a:avLst/>
                <a:gdLst/>
                <a:ahLst/>
                <a:cxnLst/>
                <a:rect r="r" b="b" t="t" l="l"/>
                <a:pathLst>
                  <a:path h="3063781" w="6683463">
                    <a:moveTo>
                      <a:pt x="6559004" y="59690"/>
                    </a:moveTo>
                    <a:cubicBezTo>
                      <a:pt x="6594563" y="59690"/>
                      <a:pt x="6623773" y="88900"/>
                      <a:pt x="6623773" y="124460"/>
                    </a:cubicBezTo>
                    <a:lnTo>
                      <a:pt x="6623773" y="2939321"/>
                    </a:lnTo>
                    <a:cubicBezTo>
                      <a:pt x="6623773" y="2974881"/>
                      <a:pt x="6594563" y="3004091"/>
                      <a:pt x="6559004" y="3004091"/>
                    </a:cubicBezTo>
                    <a:lnTo>
                      <a:pt x="124460" y="3004091"/>
                    </a:lnTo>
                    <a:cubicBezTo>
                      <a:pt x="88900" y="3004091"/>
                      <a:pt x="59690" y="2974881"/>
                      <a:pt x="59690" y="293932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559004" y="59690"/>
                    </a:lnTo>
                    <a:moveTo>
                      <a:pt x="655900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939321"/>
                    </a:lnTo>
                    <a:cubicBezTo>
                      <a:pt x="0" y="3007901"/>
                      <a:pt x="55880" y="3063781"/>
                      <a:pt x="124460" y="3063781"/>
                    </a:cubicBezTo>
                    <a:lnTo>
                      <a:pt x="6559004" y="3063781"/>
                    </a:lnTo>
                    <a:cubicBezTo>
                      <a:pt x="6627583" y="3063781"/>
                      <a:pt x="6683463" y="3007901"/>
                      <a:pt x="6683463" y="2939321"/>
                    </a:cubicBezTo>
                    <a:lnTo>
                      <a:pt x="6683463" y="124460"/>
                    </a:lnTo>
                    <a:cubicBezTo>
                      <a:pt x="6683463" y="55880"/>
                      <a:pt x="6627583" y="0"/>
                      <a:pt x="655900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8107081" cy="3697113"/>
              <a:chOff x="0" y="0"/>
              <a:chExt cx="6706724" cy="3058501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31750" y="31750"/>
                <a:ext cx="6643224" cy="2995001"/>
              </a:xfrm>
              <a:custGeom>
                <a:avLst/>
                <a:gdLst/>
                <a:ahLst/>
                <a:cxnLst/>
                <a:rect r="r" b="b" t="t" l="l"/>
                <a:pathLst>
                  <a:path h="2995001" w="6643224">
                    <a:moveTo>
                      <a:pt x="6550514" y="2995001"/>
                    </a:moveTo>
                    <a:lnTo>
                      <a:pt x="92710" y="2995001"/>
                    </a:lnTo>
                    <a:cubicBezTo>
                      <a:pt x="41910" y="2995001"/>
                      <a:pt x="0" y="2953091"/>
                      <a:pt x="0" y="290229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549244" y="0"/>
                    </a:lnTo>
                    <a:cubicBezTo>
                      <a:pt x="6600044" y="0"/>
                      <a:pt x="6641954" y="41910"/>
                      <a:pt x="6641954" y="92710"/>
                    </a:cubicBezTo>
                    <a:lnTo>
                      <a:pt x="6641954" y="2901021"/>
                    </a:lnTo>
                    <a:cubicBezTo>
                      <a:pt x="6643224" y="2953091"/>
                      <a:pt x="6601314" y="2995001"/>
                      <a:pt x="6550514" y="299500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6706725" cy="3058501"/>
              </a:xfrm>
              <a:custGeom>
                <a:avLst/>
                <a:gdLst/>
                <a:ahLst/>
                <a:cxnLst/>
                <a:rect r="r" b="b" t="t" l="l"/>
                <a:pathLst>
                  <a:path h="3058501" w="6706725">
                    <a:moveTo>
                      <a:pt x="6582264" y="59690"/>
                    </a:moveTo>
                    <a:cubicBezTo>
                      <a:pt x="6617824" y="59690"/>
                      <a:pt x="6647035" y="88900"/>
                      <a:pt x="6647035" y="124460"/>
                    </a:cubicBezTo>
                    <a:lnTo>
                      <a:pt x="6647035" y="2934041"/>
                    </a:lnTo>
                    <a:cubicBezTo>
                      <a:pt x="6647035" y="2969601"/>
                      <a:pt x="6617824" y="2998811"/>
                      <a:pt x="6582264" y="2998811"/>
                    </a:cubicBezTo>
                    <a:lnTo>
                      <a:pt x="124460" y="2998811"/>
                    </a:lnTo>
                    <a:cubicBezTo>
                      <a:pt x="88900" y="2998811"/>
                      <a:pt x="59690" y="2969601"/>
                      <a:pt x="59690" y="293404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582264" y="59690"/>
                    </a:lnTo>
                    <a:moveTo>
                      <a:pt x="658226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934041"/>
                    </a:lnTo>
                    <a:cubicBezTo>
                      <a:pt x="0" y="3002621"/>
                      <a:pt x="55880" y="3058501"/>
                      <a:pt x="124460" y="3058501"/>
                    </a:cubicBezTo>
                    <a:lnTo>
                      <a:pt x="6582264" y="3058501"/>
                    </a:lnTo>
                    <a:cubicBezTo>
                      <a:pt x="6650844" y="3058501"/>
                      <a:pt x="6706725" y="3002621"/>
                      <a:pt x="6706725" y="2934041"/>
                    </a:cubicBezTo>
                    <a:lnTo>
                      <a:pt x="6706725" y="124460"/>
                    </a:lnTo>
                    <a:cubicBezTo>
                      <a:pt x="6706725" y="55880"/>
                      <a:pt x="6650844" y="0"/>
                      <a:pt x="658226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TextBox 11" id="11"/>
          <p:cNvSpPr txBox="true"/>
          <p:nvPr/>
        </p:nvSpPr>
        <p:spPr>
          <a:xfrm rot="0">
            <a:off x="1036087" y="1445659"/>
            <a:ext cx="5474966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b="true" sz="3800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La</a:t>
            </a:r>
            <a:r>
              <a:rPr lang="en-US" b="true" sz="3800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cellule de lutte contre les discriminations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0837" y="8972550"/>
            <a:ext cx="2103939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 b="true">
                <a:solidFill>
                  <a:srgbClr val="FFFFFF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Contact :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0810534" y="786991"/>
            <a:ext cx="6305111" cy="1146384"/>
          </a:xfrm>
          <a:custGeom>
            <a:avLst/>
            <a:gdLst/>
            <a:ahLst/>
            <a:cxnLst/>
            <a:rect r="r" b="b" t="t" l="l"/>
            <a:pathLst>
              <a:path h="1146384" w="6305111">
                <a:moveTo>
                  <a:pt x="0" y="0"/>
                </a:moveTo>
                <a:lnTo>
                  <a:pt x="6305111" y="0"/>
                </a:lnTo>
                <a:lnTo>
                  <a:pt x="6305111" y="1146384"/>
                </a:lnTo>
                <a:lnTo>
                  <a:pt x="0" y="1146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301869" y="971770"/>
            <a:ext cx="787398" cy="1319633"/>
          </a:xfrm>
          <a:custGeom>
            <a:avLst/>
            <a:gdLst/>
            <a:ahLst/>
            <a:cxnLst/>
            <a:rect r="r" b="b" t="t" l="l"/>
            <a:pathLst>
              <a:path h="1319633" w="787398">
                <a:moveTo>
                  <a:pt x="0" y="0"/>
                </a:moveTo>
                <a:lnTo>
                  <a:pt x="787398" y="0"/>
                </a:lnTo>
                <a:lnTo>
                  <a:pt x="787398" y="1319633"/>
                </a:lnTo>
                <a:lnTo>
                  <a:pt x="0" y="13196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099694" y="959140"/>
            <a:ext cx="5476343" cy="85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2"/>
              </a:lnSpc>
            </a:pPr>
            <a:r>
              <a:rPr lang="en-US" b="true" sz="3322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Insultes</a:t>
            </a:r>
            <a:r>
              <a:rPr lang="en-US" b="true" sz="3322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à caractère discriminatoire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718454">
            <a:off x="15911921" y="536304"/>
            <a:ext cx="1278367" cy="1278367"/>
          </a:xfrm>
          <a:custGeom>
            <a:avLst/>
            <a:gdLst/>
            <a:ahLst/>
            <a:cxnLst/>
            <a:rect r="r" b="b" t="t" l="l"/>
            <a:pathLst>
              <a:path h="1278367" w="1278367">
                <a:moveTo>
                  <a:pt x="0" y="0"/>
                </a:moveTo>
                <a:lnTo>
                  <a:pt x="1278367" y="0"/>
                </a:lnTo>
                <a:lnTo>
                  <a:pt x="1278367" y="1278367"/>
                </a:lnTo>
                <a:lnTo>
                  <a:pt x="0" y="12783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30543">
            <a:off x="8113745" y="912878"/>
            <a:ext cx="1372939" cy="1372939"/>
          </a:xfrm>
          <a:custGeom>
            <a:avLst/>
            <a:gdLst/>
            <a:ahLst/>
            <a:cxnLst/>
            <a:rect r="r" b="b" t="t" l="l"/>
            <a:pathLst>
              <a:path h="1372939" w="1372939">
                <a:moveTo>
                  <a:pt x="0" y="0"/>
                </a:moveTo>
                <a:lnTo>
                  <a:pt x="1372939" y="0"/>
                </a:lnTo>
                <a:lnTo>
                  <a:pt x="1372939" y="1372938"/>
                </a:lnTo>
                <a:lnTo>
                  <a:pt x="0" y="1372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98779" y="2263548"/>
            <a:ext cx="6305111" cy="1146384"/>
          </a:xfrm>
          <a:custGeom>
            <a:avLst/>
            <a:gdLst/>
            <a:ahLst/>
            <a:cxnLst/>
            <a:rect r="r" b="b" t="t" l="l"/>
            <a:pathLst>
              <a:path h="1146384" w="6305111">
                <a:moveTo>
                  <a:pt x="0" y="0"/>
                </a:moveTo>
                <a:lnTo>
                  <a:pt x="6305111" y="0"/>
                </a:lnTo>
                <a:lnTo>
                  <a:pt x="6305111" y="1146384"/>
                </a:lnTo>
                <a:lnTo>
                  <a:pt x="0" y="1146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846150">
            <a:off x="7646779" y="2339590"/>
            <a:ext cx="787398" cy="1319633"/>
          </a:xfrm>
          <a:custGeom>
            <a:avLst/>
            <a:gdLst/>
            <a:ahLst/>
            <a:cxnLst/>
            <a:rect r="r" b="b" t="t" l="l"/>
            <a:pathLst>
              <a:path h="1319633" w="787398">
                <a:moveTo>
                  <a:pt x="0" y="0"/>
                </a:moveTo>
                <a:lnTo>
                  <a:pt x="787398" y="0"/>
                </a:lnTo>
                <a:lnTo>
                  <a:pt x="787398" y="1319633"/>
                </a:lnTo>
                <a:lnTo>
                  <a:pt x="0" y="13196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328488" y="2643692"/>
            <a:ext cx="5845693" cy="443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2"/>
              </a:lnSpc>
            </a:pPr>
            <a:r>
              <a:rPr lang="en-US" b="true" sz="3322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Inégalité de traitement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6838986" y="5182392"/>
            <a:ext cx="6305111" cy="1146384"/>
          </a:xfrm>
          <a:custGeom>
            <a:avLst/>
            <a:gdLst/>
            <a:ahLst/>
            <a:cxnLst/>
            <a:rect r="r" b="b" t="t" l="l"/>
            <a:pathLst>
              <a:path h="1146384" w="6305111">
                <a:moveTo>
                  <a:pt x="0" y="0"/>
                </a:moveTo>
                <a:lnTo>
                  <a:pt x="6305111" y="0"/>
                </a:lnTo>
                <a:lnTo>
                  <a:pt x="6305111" y="1146383"/>
                </a:lnTo>
                <a:lnTo>
                  <a:pt x="0" y="1146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true" rot="0">
            <a:off x="6387228" y="5009143"/>
            <a:ext cx="787398" cy="1319633"/>
          </a:xfrm>
          <a:custGeom>
            <a:avLst/>
            <a:gdLst/>
            <a:ahLst/>
            <a:cxnLst/>
            <a:rect r="r" b="b" t="t" l="l"/>
            <a:pathLst>
              <a:path h="1319633" w="787398">
                <a:moveTo>
                  <a:pt x="0" y="1319632"/>
                </a:moveTo>
                <a:lnTo>
                  <a:pt x="787398" y="1319632"/>
                </a:lnTo>
                <a:lnTo>
                  <a:pt x="787398" y="0"/>
                </a:lnTo>
                <a:lnTo>
                  <a:pt x="0" y="0"/>
                </a:lnTo>
                <a:lnTo>
                  <a:pt x="0" y="131963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7771912" y="5364315"/>
            <a:ext cx="4775505" cy="85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2"/>
              </a:lnSpc>
            </a:pPr>
            <a:r>
              <a:rPr lang="en-US" b="true" sz="3322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Violences racistes, antisémites, etc.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10537462" y="3744790"/>
            <a:ext cx="6305111" cy="1146384"/>
          </a:xfrm>
          <a:custGeom>
            <a:avLst/>
            <a:gdLst/>
            <a:ahLst/>
            <a:cxnLst/>
            <a:rect r="r" b="b" t="t" l="l"/>
            <a:pathLst>
              <a:path h="1146384" w="6305111">
                <a:moveTo>
                  <a:pt x="0" y="0"/>
                </a:moveTo>
                <a:lnTo>
                  <a:pt x="6305111" y="0"/>
                </a:lnTo>
                <a:lnTo>
                  <a:pt x="6305111" y="1146383"/>
                </a:lnTo>
                <a:lnTo>
                  <a:pt x="0" y="1146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9059841">
            <a:off x="10204326" y="3400826"/>
            <a:ext cx="787398" cy="1319633"/>
          </a:xfrm>
          <a:custGeom>
            <a:avLst/>
            <a:gdLst/>
            <a:ahLst/>
            <a:cxnLst/>
            <a:rect r="r" b="b" t="t" l="l"/>
            <a:pathLst>
              <a:path h="1319633" w="787398">
                <a:moveTo>
                  <a:pt x="0" y="0"/>
                </a:moveTo>
                <a:lnTo>
                  <a:pt x="787398" y="0"/>
                </a:lnTo>
                <a:lnTo>
                  <a:pt x="787398" y="1319632"/>
                </a:lnTo>
                <a:lnTo>
                  <a:pt x="0" y="1319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494054" y="4169098"/>
            <a:ext cx="1257031" cy="1257031"/>
          </a:xfrm>
          <a:custGeom>
            <a:avLst/>
            <a:gdLst/>
            <a:ahLst/>
            <a:cxnLst/>
            <a:rect r="r" b="b" t="t" l="l"/>
            <a:pathLst>
              <a:path h="1257031" w="1257031">
                <a:moveTo>
                  <a:pt x="0" y="0"/>
                </a:moveTo>
                <a:lnTo>
                  <a:pt x="1257031" y="0"/>
                </a:lnTo>
                <a:lnTo>
                  <a:pt x="1257031" y="1257030"/>
                </a:lnTo>
                <a:lnTo>
                  <a:pt x="0" y="12570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10893733" y="3905825"/>
            <a:ext cx="5682304" cy="85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2"/>
              </a:lnSpc>
            </a:pPr>
            <a:r>
              <a:rPr lang="en-US" b="true" sz="3322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Refus d’utiliser le nom ou pronom d’usage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749389">
            <a:off x="16304692" y="3710563"/>
            <a:ext cx="1369771" cy="1369771"/>
          </a:xfrm>
          <a:custGeom>
            <a:avLst/>
            <a:gdLst/>
            <a:ahLst/>
            <a:cxnLst/>
            <a:rect r="r" b="b" t="t" l="l"/>
            <a:pathLst>
              <a:path h="1369771" w="1369771">
                <a:moveTo>
                  <a:pt x="0" y="0"/>
                </a:moveTo>
                <a:lnTo>
                  <a:pt x="1369770" y="0"/>
                </a:lnTo>
                <a:lnTo>
                  <a:pt x="1369770" y="1369771"/>
                </a:lnTo>
                <a:lnTo>
                  <a:pt x="0" y="1369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893733" y="6586824"/>
            <a:ext cx="6305111" cy="1146384"/>
          </a:xfrm>
          <a:custGeom>
            <a:avLst/>
            <a:gdLst/>
            <a:ahLst/>
            <a:cxnLst/>
            <a:rect r="r" b="b" t="t" l="l"/>
            <a:pathLst>
              <a:path h="1146384" w="6305111">
                <a:moveTo>
                  <a:pt x="0" y="0"/>
                </a:moveTo>
                <a:lnTo>
                  <a:pt x="6305111" y="0"/>
                </a:lnTo>
                <a:lnTo>
                  <a:pt x="6305111" y="1146384"/>
                </a:lnTo>
                <a:lnTo>
                  <a:pt x="0" y="11463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true" rot="-1222771">
            <a:off x="10283782" y="6500200"/>
            <a:ext cx="787398" cy="1319633"/>
          </a:xfrm>
          <a:custGeom>
            <a:avLst/>
            <a:gdLst/>
            <a:ahLst/>
            <a:cxnLst/>
            <a:rect r="r" b="b" t="t" l="l"/>
            <a:pathLst>
              <a:path h="1319633" w="787398">
                <a:moveTo>
                  <a:pt x="0" y="1319633"/>
                </a:moveTo>
                <a:lnTo>
                  <a:pt x="787398" y="1319633"/>
                </a:lnTo>
                <a:lnTo>
                  <a:pt x="787398" y="0"/>
                </a:lnTo>
                <a:lnTo>
                  <a:pt x="0" y="0"/>
                </a:lnTo>
                <a:lnTo>
                  <a:pt x="0" y="13196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453747">
            <a:off x="16262185" y="6950888"/>
            <a:ext cx="1454783" cy="1454783"/>
          </a:xfrm>
          <a:custGeom>
            <a:avLst/>
            <a:gdLst/>
            <a:ahLst/>
            <a:cxnLst/>
            <a:rect r="r" b="b" t="t" l="l"/>
            <a:pathLst>
              <a:path h="1454783" w="1454783">
                <a:moveTo>
                  <a:pt x="0" y="0"/>
                </a:moveTo>
                <a:lnTo>
                  <a:pt x="1454784" y="0"/>
                </a:lnTo>
                <a:lnTo>
                  <a:pt x="1454784" y="1454783"/>
                </a:lnTo>
                <a:lnTo>
                  <a:pt x="0" y="1454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852134" y="6758973"/>
            <a:ext cx="6221912" cy="859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22"/>
              </a:lnSpc>
            </a:pPr>
            <a:r>
              <a:rPr lang="en-US" b="true" sz="3322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Harcèlement à caractère discriminatoire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0141811" y="8116585"/>
            <a:ext cx="7365764" cy="324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8"/>
              </a:lnSpc>
            </a:pPr>
            <a:r>
              <a:rPr lang="en-US" sz="1898" i="true" u="sng">
                <a:solidFill>
                  <a:srgbClr val="8974D9"/>
                </a:solidFill>
                <a:latin typeface="Inter Italics"/>
                <a:ea typeface="Inter Italics"/>
                <a:cs typeface="Inter Italics"/>
                <a:sym typeface="Inter Italics"/>
              </a:rPr>
              <a:t>liste non exhaustive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285880" y="5167537"/>
            <a:ext cx="2806385" cy="2806385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2D6FD"/>
            </a:solidFill>
            <a:ln cap="sq">
              <a:noFill/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139700" y="130175"/>
              <a:ext cx="533400" cy="542925"/>
            </a:xfrm>
            <a:prstGeom prst="rect">
              <a:avLst/>
            </a:prstGeom>
          </p:spPr>
          <p:txBody>
            <a:bodyPr anchor="ctr" rtlCol="false" tIns="46428" lIns="46428" bIns="46428" rIns="46428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228864" y="4350395"/>
            <a:ext cx="2920418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999"/>
              </a:lnSpc>
              <a:spcBef>
                <a:spcPct val="0"/>
              </a:spcBef>
            </a:pPr>
            <a:r>
              <a:rPr lang="en-US" b="true" sz="2499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Plus d’informations</a:t>
            </a:r>
          </a:p>
        </p:txBody>
      </p:sp>
      <p:pic>
        <p:nvPicPr>
          <p:cNvPr name="Picture 38" id="38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751777" y="5633434"/>
            <a:ext cx="1874591" cy="1874591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751777" y="5633434"/>
            <a:ext cx="1874591" cy="1874591"/>
          </a:xfrm>
          <a:prstGeom prst="rect">
            <a:avLst/>
          </a:prstGeom>
        </p:spPr>
      </p:pic>
      <p:sp>
        <p:nvSpPr>
          <p:cNvPr name="Freeform 40" id="40"/>
          <p:cNvSpPr/>
          <p:nvPr/>
        </p:nvSpPr>
        <p:spPr>
          <a:xfrm flipH="false" flipV="true" rot="5469230">
            <a:off x="3641562" y="5205461"/>
            <a:ext cx="869416" cy="245610"/>
          </a:xfrm>
          <a:custGeom>
            <a:avLst/>
            <a:gdLst/>
            <a:ahLst/>
            <a:cxnLst/>
            <a:rect r="r" b="b" t="t" l="l"/>
            <a:pathLst>
              <a:path h="245610" w="869416">
                <a:moveTo>
                  <a:pt x="0" y="245610"/>
                </a:moveTo>
                <a:lnTo>
                  <a:pt x="869416" y="245610"/>
                </a:lnTo>
                <a:lnTo>
                  <a:pt x="869416" y="0"/>
                </a:lnTo>
                <a:lnTo>
                  <a:pt x="0" y="0"/>
                </a:lnTo>
                <a:lnTo>
                  <a:pt x="0" y="24561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470138">
            <a:off x="7175423" y="527537"/>
            <a:ext cx="10256658" cy="7291551"/>
          </a:xfrm>
          <a:custGeom>
            <a:avLst/>
            <a:gdLst/>
            <a:ahLst/>
            <a:cxnLst/>
            <a:rect r="r" b="b" t="t" l="l"/>
            <a:pathLst>
              <a:path h="7291551" w="10256658">
                <a:moveTo>
                  <a:pt x="0" y="0"/>
                </a:moveTo>
                <a:lnTo>
                  <a:pt x="10256658" y="0"/>
                </a:lnTo>
                <a:lnTo>
                  <a:pt x="10256658" y="7291551"/>
                </a:lnTo>
                <a:lnTo>
                  <a:pt x="0" y="7291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311038" y="4113784"/>
            <a:ext cx="2820507" cy="2820507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139700" y="130175"/>
              <a:ext cx="533400" cy="542925"/>
            </a:xfrm>
            <a:prstGeom prst="rect">
              <a:avLst/>
            </a:prstGeom>
          </p:spPr>
          <p:txBody>
            <a:bodyPr anchor="ctr" rtlCol="false" tIns="46428" lIns="46428" bIns="46428" rIns="46428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926682" y="4729428"/>
            <a:ext cx="1589219" cy="1589219"/>
          </a:xfrm>
          <a:custGeom>
            <a:avLst/>
            <a:gdLst/>
            <a:ahLst/>
            <a:cxnLst/>
            <a:rect r="r" b="b" t="t" l="l"/>
            <a:pathLst>
              <a:path h="1589219" w="1589219">
                <a:moveTo>
                  <a:pt x="0" y="0"/>
                </a:moveTo>
                <a:lnTo>
                  <a:pt x="1589219" y="0"/>
                </a:lnTo>
                <a:lnTo>
                  <a:pt x="1589219" y="1589218"/>
                </a:lnTo>
                <a:lnTo>
                  <a:pt x="0" y="1589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2499" r="0" b="-1250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10034212">
            <a:off x="4378307" y="5619105"/>
            <a:ext cx="991375" cy="280064"/>
          </a:xfrm>
          <a:custGeom>
            <a:avLst/>
            <a:gdLst/>
            <a:ahLst/>
            <a:cxnLst/>
            <a:rect r="r" b="b" t="t" l="l"/>
            <a:pathLst>
              <a:path h="280064" w="991375">
                <a:moveTo>
                  <a:pt x="0" y="280064"/>
                </a:moveTo>
                <a:lnTo>
                  <a:pt x="991375" y="280064"/>
                </a:lnTo>
                <a:lnTo>
                  <a:pt x="991375" y="0"/>
                </a:lnTo>
                <a:lnTo>
                  <a:pt x="0" y="0"/>
                </a:lnTo>
                <a:lnTo>
                  <a:pt x="0" y="28006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672537" y="891631"/>
            <a:ext cx="6026054" cy="2831936"/>
            <a:chOff x="0" y="0"/>
            <a:chExt cx="8034739" cy="3775914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297583" y="229108"/>
              <a:ext cx="7737156" cy="3546806"/>
              <a:chOff x="0" y="0"/>
              <a:chExt cx="6683463" cy="306378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31750" y="31750"/>
                <a:ext cx="6619963" cy="3000281"/>
              </a:xfrm>
              <a:custGeom>
                <a:avLst/>
                <a:gdLst/>
                <a:ahLst/>
                <a:cxnLst/>
                <a:rect r="r" b="b" t="t" l="l"/>
                <a:pathLst>
                  <a:path h="3000281" w="6619963">
                    <a:moveTo>
                      <a:pt x="6527254" y="3000281"/>
                    </a:moveTo>
                    <a:lnTo>
                      <a:pt x="92710" y="3000281"/>
                    </a:lnTo>
                    <a:cubicBezTo>
                      <a:pt x="41910" y="3000281"/>
                      <a:pt x="0" y="2958371"/>
                      <a:pt x="0" y="290757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525983" y="0"/>
                    </a:lnTo>
                    <a:cubicBezTo>
                      <a:pt x="6576783" y="0"/>
                      <a:pt x="6618694" y="41910"/>
                      <a:pt x="6618694" y="92710"/>
                    </a:cubicBezTo>
                    <a:lnTo>
                      <a:pt x="6618694" y="2906301"/>
                    </a:lnTo>
                    <a:cubicBezTo>
                      <a:pt x="6619963" y="2958371"/>
                      <a:pt x="6578054" y="3000281"/>
                      <a:pt x="6527254" y="3000281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6683463" cy="3063781"/>
              </a:xfrm>
              <a:custGeom>
                <a:avLst/>
                <a:gdLst/>
                <a:ahLst/>
                <a:cxnLst/>
                <a:rect r="r" b="b" t="t" l="l"/>
                <a:pathLst>
                  <a:path h="3063781" w="6683463">
                    <a:moveTo>
                      <a:pt x="6559004" y="59690"/>
                    </a:moveTo>
                    <a:cubicBezTo>
                      <a:pt x="6594563" y="59690"/>
                      <a:pt x="6623773" y="88900"/>
                      <a:pt x="6623773" y="124460"/>
                    </a:cubicBezTo>
                    <a:lnTo>
                      <a:pt x="6623773" y="2939321"/>
                    </a:lnTo>
                    <a:cubicBezTo>
                      <a:pt x="6623773" y="2974881"/>
                      <a:pt x="6594563" y="3004091"/>
                      <a:pt x="6559004" y="3004091"/>
                    </a:cubicBezTo>
                    <a:lnTo>
                      <a:pt x="124460" y="3004091"/>
                    </a:lnTo>
                    <a:cubicBezTo>
                      <a:pt x="88900" y="3004091"/>
                      <a:pt x="59690" y="2974881"/>
                      <a:pt x="59690" y="293932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559004" y="59690"/>
                    </a:lnTo>
                    <a:moveTo>
                      <a:pt x="655900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939321"/>
                    </a:lnTo>
                    <a:cubicBezTo>
                      <a:pt x="0" y="3007901"/>
                      <a:pt x="55880" y="3063781"/>
                      <a:pt x="124460" y="3063781"/>
                    </a:cubicBezTo>
                    <a:lnTo>
                      <a:pt x="6559004" y="3063781"/>
                    </a:lnTo>
                    <a:cubicBezTo>
                      <a:pt x="6627583" y="3063781"/>
                      <a:pt x="6683463" y="3007901"/>
                      <a:pt x="6683463" y="2939321"/>
                    </a:cubicBezTo>
                    <a:lnTo>
                      <a:pt x="6683463" y="124460"/>
                    </a:lnTo>
                    <a:cubicBezTo>
                      <a:pt x="6683463" y="55880"/>
                      <a:pt x="6627583" y="0"/>
                      <a:pt x="655900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0"/>
              <a:ext cx="7764084" cy="3540694"/>
              <a:chOff x="0" y="0"/>
              <a:chExt cx="6706724" cy="305850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31750" y="31750"/>
                <a:ext cx="6643224" cy="2995001"/>
              </a:xfrm>
              <a:custGeom>
                <a:avLst/>
                <a:gdLst/>
                <a:ahLst/>
                <a:cxnLst/>
                <a:rect r="r" b="b" t="t" l="l"/>
                <a:pathLst>
                  <a:path h="2995001" w="6643224">
                    <a:moveTo>
                      <a:pt x="6550514" y="2995001"/>
                    </a:moveTo>
                    <a:lnTo>
                      <a:pt x="92710" y="2995001"/>
                    </a:lnTo>
                    <a:cubicBezTo>
                      <a:pt x="41910" y="2995001"/>
                      <a:pt x="0" y="2953091"/>
                      <a:pt x="0" y="290229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549244" y="0"/>
                    </a:lnTo>
                    <a:cubicBezTo>
                      <a:pt x="6600044" y="0"/>
                      <a:pt x="6641954" y="41910"/>
                      <a:pt x="6641954" y="92710"/>
                    </a:cubicBezTo>
                    <a:lnTo>
                      <a:pt x="6641954" y="2901021"/>
                    </a:lnTo>
                    <a:cubicBezTo>
                      <a:pt x="6643224" y="2953091"/>
                      <a:pt x="6601314" y="2995001"/>
                      <a:pt x="6550514" y="299500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6706725" cy="3058501"/>
              </a:xfrm>
              <a:custGeom>
                <a:avLst/>
                <a:gdLst/>
                <a:ahLst/>
                <a:cxnLst/>
                <a:rect r="r" b="b" t="t" l="l"/>
                <a:pathLst>
                  <a:path h="3058501" w="6706725">
                    <a:moveTo>
                      <a:pt x="6582264" y="59690"/>
                    </a:moveTo>
                    <a:cubicBezTo>
                      <a:pt x="6617824" y="59690"/>
                      <a:pt x="6647035" y="88900"/>
                      <a:pt x="6647035" y="124460"/>
                    </a:cubicBezTo>
                    <a:lnTo>
                      <a:pt x="6647035" y="2934041"/>
                    </a:lnTo>
                    <a:cubicBezTo>
                      <a:pt x="6647035" y="2969601"/>
                      <a:pt x="6617824" y="2998811"/>
                      <a:pt x="6582264" y="2998811"/>
                    </a:cubicBezTo>
                    <a:lnTo>
                      <a:pt x="124460" y="2998811"/>
                    </a:lnTo>
                    <a:cubicBezTo>
                      <a:pt x="88900" y="2998811"/>
                      <a:pt x="59690" y="2969601"/>
                      <a:pt x="59690" y="293404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582264" y="59690"/>
                    </a:lnTo>
                    <a:moveTo>
                      <a:pt x="6582264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2934041"/>
                    </a:lnTo>
                    <a:cubicBezTo>
                      <a:pt x="0" y="3002621"/>
                      <a:pt x="55880" y="3058501"/>
                      <a:pt x="124460" y="3058501"/>
                    </a:cubicBezTo>
                    <a:lnTo>
                      <a:pt x="6582264" y="3058501"/>
                    </a:lnTo>
                    <a:cubicBezTo>
                      <a:pt x="6650844" y="3058501"/>
                      <a:pt x="6706725" y="3002621"/>
                      <a:pt x="6706725" y="2934041"/>
                    </a:cubicBezTo>
                    <a:lnTo>
                      <a:pt x="6706725" y="124460"/>
                    </a:lnTo>
                    <a:cubicBezTo>
                      <a:pt x="6706725" y="55880"/>
                      <a:pt x="6650844" y="0"/>
                      <a:pt x="6582264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6" id="16"/>
          <p:cNvSpPr/>
          <p:nvPr/>
        </p:nvSpPr>
        <p:spPr>
          <a:xfrm flipH="false" flipV="false" rot="333732">
            <a:off x="12080689" y="185667"/>
            <a:ext cx="5785434" cy="5141805"/>
          </a:xfrm>
          <a:custGeom>
            <a:avLst/>
            <a:gdLst/>
            <a:ahLst/>
            <a:cxnLst/>
            <a:rect r="r" b="b" t="t" l="l"/>
            <a:pathLst>
              <a:path h="5141805" w="5785434">
                <a:moveTo>
                  <a:pt x="0" y="0"/>
                </a:moveTo>
                <a:lnTo>
                  <a:pt x="5785435" y="0"/>
                </a:lnTo>
                <a:lnTo>
                  <a:pt x="5785435" y="5141805"/>
                </a:lnTo>
                <a:lnTo>
                  <a:pt x="0" y="51418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2015932" y="7495062"/>
            <a:ext cx="2415724" cy="2415724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2D6FD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984216" y="7453017"/>
            <a:ext cx="2479156" cy="2499816"/>
          </a:xfrm>
          <a:custGeom>
            <a:avLst/>
            <a:gdLst/>
            <a:ahLst/>
            <a:cxnLst/>
            <a:rect r="r" b="b" t="t" l="l"/>
            <a:pathLst>
              <a:path h="2499816" w="2479156">
                <a:moveTo>
                  <a:pt x="0" y="0"/>
                </a:moveTo>
                <a:lnTo>
                  <a:pt x="2479156" y="0"/>
                </a:lnTo>
                <a:lnTo>
                  <a:pt x="2479156" y="2499815"/>
                </a:lnTo>
                <a:lnTo>
                  <a:pt x="0" y="24998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449855" y="6627671"/>
            <a:ext cx="1098241" cy="1098241"/>
          </a:xfrm>
          <a:custGeom>
            <a:avLst/>
            <a:gdLst/>
            <a:ahLst/>
            <a:cxnLst/>
            <a:rect r="r" b="b" t="t" l="l"/>
            <a:pathLst>
              <a:path h="1098241" w="1098241">
                <a:moveTo>
                  <a:pt x="0" y="0"/>
                </a:moveTo>
                <a:lnTo>
                  <a:pt x="1098241" y="0"/>
                </a:lnTo>
                <a:lnTo>
                  <a:pt x="1098241" y="1098241"/>
                </a:lnTo>
                <a:lnTo>
                  <a:pt x="0" y="1098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4834847" y="8110242"/>
            <a:ext cx="11633244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Une </a:t>
            </a:r>
            <a:r>
              <a:rPr lang="en-US" b="true" sz="35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distribution gratuite de culottes menstruelles MOODZ</a:t>
            </a: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chaque semestre de l’année universitaire (octobre et janvier)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631469" y="4833642"/>
            <a:ext cx="4250015" cy="234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0"/>
              </a:lnSpc>
            </a:pPr>
          </a:p>
          <a:p>
            <a:pPr algn="l"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100% fabriquées en coton biologique</a:t>
            </a:r>
          </a:p>
          <a:p>
            <a:pPr algn="l" marL="561342" indent="-280671" lvl="1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100% biodégradables</a:t>
            </a:r>
          </a:p>
          <a:p>
            <a:pPr algn="l" marL="561342" indent="-280671" lvl="1">
              <a:lnSpc>
                <a:spcPts val="3120"/>
              </a:lnSpc>
              <a:spcBef>
                <a:spcPct val="0"/>
              </a:spcBef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sans perturbateurs endocriniens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176628" y="4437570"/>
            <a:ext cx="2673099" cy="894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Scannez le QR code pour découvrir leur emplacement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8183812"/>
            <a:ext cx="584041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Bagel Fat One"/>
                <a:ea typeface="Bagel Fat One"/>
                <a:cs typeface="Bagel Fat One"/>
                <a:sym typeface="Bagel Fat One"/>
              </a:rPr>
              <a:t>+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38225" y="1116974"/>
            <a:ext cx="5070264" cy="228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b="true" sz="3800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La</a:t>
            </a:r>
            <a:r>
              <a:rPr lang="en-US" b="true" sz="3800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lutte contre la précarité menstruelle à l’Université Paris Nanterre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697452" y="2445416"/>
            <a:ext cx="4276791" cy="1497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3955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36 distributeurs de protections périodiques bio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697452" y="4507252"/>
            <a:ext cx="4276791" cy="1497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3955"/>
              </a:lnSpc>
              <a:buFont typeface="Arial"/>
              <a:buChar char="•"/>
            </a:pPr>
            <a:r>
              <a:rPr lang="en-US" b="true" sz="350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Au RDC </a:t>
            </a:r>
            <a:r>
              <a:rPr lang="en-US" b="true" sz="350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de chaque bâtiment de l’Université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651113">
            <a:off x="11555054" y="1823107"/>
            <a:ext cx="4869124" cy="12075539"/>
          </a:xfrm>
          <a:custGeom>
            <a:avLst/>
            <a:gdLst/>
            <a:ahLst/>
            <a:cxnLst/>
            <a:rect r="r" b="b" t="t" l="l"/>
            <a:pathLst>
              <a:path h="12075539" w="4869124">
                <a:moveTo>
                  <a:pt x="0" y="0"/>
                </a:moveTo>
                <a:lnTo>
                  <a:pt x="4869124" y="0"/>
                </a:lnTo>
                <a:lnTo>
                  <a:pt x="4869124" y="12075539"/>
                </a:lnTo>
                <a:lnTo>
                  <a:pt x="0" y="12075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8517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10451415" y="5316681"/>
            <a:ext cx="3896478" cy="4287187"/>
            <a:chOff x="0" y="0"/>
            <a:chExt cx="5195304" cy="5716250"/>
          </a:xfrm>
        </p:grpSpPr>
        <p:grpSp>
          <p:nvGrpSpPr>
            <p:cNvPr name="Group 4" id="4"/>
            <p:cNvGrpSpPr/>
            <p:nvPr/>
          </p:nvGrpSpPr>
          <p:grpSpPr>
            <a:xfrm rot="5400000">
              <a:off x="-8089" y="512856"/>
              <a:ext cx="5504537" cy="4902250"/>
              <a:chOff x="0" y="0"/>
              <a:chExt cx="6783283" cy="604108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r="r" b="b" t="t" l="l"/>
                <a:pathLst>
                  <a:path h="5977580" w="6719783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783284" cy="6041080"/>
              </a:xfrm>
              <a:custGeom>
                <a:avLst/>
                <a:gdLst/>
                <a:ahLst/>
                <a:cxnLst/>
                <a:rect r="r" b="b" t="t" l="l"/>
                <a:pathLst>
                  <a:path h="6041080" w="6783284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5400000">
              <a:off x="-261072" y="261072"/>
              <a:ext cx="5523695" cy="5001550"/>
              <a:chOff x="0" y="0"/>
              <a:chExt cx="6806891" cy="616344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r="r" b="b" t="t" l="l"/>
                <a:pathLst>
                  <a:path h="6099949" w="6743391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9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806891" cy="6163449"/>
              </a:xfrm>
              <a:custGeom>
                <a:avLst/>
                <a:gdLst/>
                <a:ahLst/>
                <a:cxnLst/>
                <a:rect r="r" b="b" t="t" l="l"/>
                <a:pathLst>
                  <a:path h="6163449" w="6806891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1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1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0" id="10"/>
          <p:cNvSpPr/>
          <p:nvPr/>
        </p:nvSpPr>
        <p:spPr>
          <a:xfrm flipH="true" flipV="true" rot="3651113">
            <a:off x="1162506" y="-4125540"/>
            <a:ext cx="4869124" cy="12075539"/>
          </a:xfrm>
          <a:custGeom>
            <a:avLst/>
            <a:gdLst/>
            <a:ahLst/>
            <a:cxnLst/>
            <a:rect r="r" b="b" t="t" l="l"/>
            <a:pathLst>
              <a:path h="12075539" w="4869124">
                <a:moveTo>
                  <a:pt x="4869124" y="12075538"/>
                </a:moveTo>
                <a:lnTo>
                  <a:pt x="0" y="12075538"/>
                </a:lnTo>
                <a:lnTo>
                  <a:pt x="0" y="0"/>
                </a:lnTo>
                <a:lnTo>
                  <a:pt x="4869124" y="0"/>
                </a:lnTo>
                <a:lnTo>
                  <a:pt x="4869124" y="12075538"/>
                </a:lnTo>
                <a:close/>
              </a:path>
            </a:pathLst>
          </a:custGeom>
          <a:blipFill>
            <a:blip r:embed="rId2"/>
            <a:stretch>
              <a:fillRect l="0" t="-28517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2179947" y="951304"/>
            <a:ext cx="4780637" cy="3685011"/>
            <a:chOff x="0" y="0"/>
            <a:chExt cx="6374183" cy="4913348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167344" y="181697"/>
              <a:ext cx="6206839" cy="4731651"/>
              <a:chOff x="0" y="0"/>
              <a:chExt cx="9071908" cy="6915776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15" id="15"/>
            <p:cNvGrpSpPr/>
            <p:nvPr/>
          </p:nvGrpSpPr>
          <p:grpSpPr>
            <a:xfrm rot="0">
              <a:off x="0" y="0"/>
              <a:ext cx="6206839" cy="4731651"/>
              <a:chOff x="0" y="0"/>
              <a:chExt cx="9071908" cy="6915776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8" id="18"/>
          <p:cNvSpPr/>
          <p:nvPr/>
        </p:nvSpPr>
        <p:spPr>
          <a:xfrm flipH="false" flipV="false" rot="0">
            <a:off x="3714836" y="601355"/>
            <a:ext cx="1710860" cy="699897"/>
          </a:xfrm>
          <a:custGeom>
            <a:avLst/>
            <a:gdLst/>
            <a:ahLst/>
            <a:cxnLst/>
            <a:rect r="r" b="b" t="t" l="l"/>
            <a:pathLst>
              <a:path h="699897" w="1710860">
                <a:moveTo>
                  <a:pt x="0" y="0"/>
                </a:moveTo>
                <a:lnTo>
                  <a:pt x="1710860" y="0"/>
                </a:lnTo>
                <a:lnTo>
                  <a:pt x="1710860" y="699898"/>
                </a:lnTo>
                <a:lnTo>
                  <a:pt x="0" y="6998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1754462">
            <a:off x="9901320" y="8709680"/>
            <a:ext cx="1517392" cy="703518"/>
          </a:xfrm>
          <a:custGeom>
            <a:avLst/>
            <a:gdLst/>
            <a:ahLst/>
            <a:cxnLst/>
            <a:rect r="r" b="b" t="t" l="l"/>
            <a:pathLst>
              <a:path h="703518" w="1517392">
                <a:moveTo>
                  <a:pt x="0" y="0"/>
                </a:moveTo>
                <a:lnTo>
                  <a:pt x="1517393" y="0"/>
                </a:lnTo>
                <a:lnTo>
                  <a:pt x="1517393" y="703518"/>
                </a:lnTo>
                <a:lnTo>
                  <a:pt x="0" y="703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1754462">
            <a:off x="13588954" y="5469288"/>
            <a:ext cx="1517392" cy="703518"/>
          </a:xfrm>
          <a:custGeom>
            <a:avLst/>
            <a:gdLst/>
            <a:ahLst/>
            <a:cxnLst/>
            <a:rect r="r" b="b" t="t" l="l"/>
            <a:pathLst>
              <a:path h="703518" w="1517392">
                <a:moveTo>
                  <a:pt x="0" y="0"/>
                </a:moveTo>
                <a:lnTo>
                  <a:pt x="1517393" y="0"/>
                </a:lnTo>
                <a:lnTo>
                  <a:pt x="1517393" y="703518"/>
                </a:lnTo>
                <a:lnTo>
                  <a:pt x="0" y="7035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928758" y="5358764"/>
            <a:ext cx="5148348" cy="3968450"/>
            <a:chOff x="0" y="0"/>
            <a:chExt cx="6864464" cy="5291267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180215" y="195673"/>
              <a:ext cx="6684249" cy="5095594"/>
              <a:chOff x="0" y="0"/>
              <a:chExt cx="9071908" cy="6915776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25" id="25"/>
            <p:cNvGrpSpPr/>
            <p:nvPr/>
          </p:nvGrpSpPr>
          <p:grpSpPr>
            <a:xfrm rot="0">
              <a:off x="0" y="0"/>
              <a:ext cx="6684249" cy="5095594"/>
              <a:chOff x="0" y="0"/>
              <a:chExt cx="9071908" cy="6915776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28" id="28"/>
          <p:cNvSpPr/>
          <p:nvPr/>
        </p:nvSpPr>
        <p:spPr>
          <a:xfrm flipH="false" flipV="false" rot="0">
            <a:off x="4424183" y="4927488"/>
            <a:ext cx="1570874" cy="862553"/>
          </a:xfrm>
          <a:custGeom>
            <a:avLst/>
            <a:gdLst/>
            <a:ahLst/>
            <a:cxnLst/>
            <a:rect r="r" b="b" t="t" l="l"/>
            <a:pathLst>
              <a:path h="862553" w="1570874">
                <a:moveTo>
                  <a:pt x="0" y="0"/>
                </a:moveTo>
                <a:lnTo>
                  <a:pt x="1570874" y="0"/>
                </a:lnTo>
                <a:lnTo>
                  <a:pt x="1570874" y="862553"/>
                </a:lnTo>
                <a:lnTo>
                  <a:pt x="0" y="8625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5400000">
            <a:off x="12288306" y="760914"/>
            <a:ext cx="3586393" cy="3946009"/>
            <a:chOff x="0" y="0"/>
            <a:chExt cx="4781857" cy="5261346"/>
          </a:xfrm>
        </p:grpSpPr>
        <p:grpSp>
          <p:nvGrpSpPr>
            <p:cNvPr name="Group 30" id="30"/>
            <p:cNvGrpSpPr/>
            <p:nvPr/>
          </p:nvGrpSpPr>
          <p:grpSpPr>
            <a:xfrm rot="5400000">
              <a:off x="-7446" y="472043"/>
              <a:ext cx="5066481" cy="4512124"/>
              <a:chOff x="0" y="0"/>
              <a:chExt cx="6783283" cy="604108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r="r" b="b" t="t" l="l"/>
                <a:pathLst>
                  <a:path h="5977580" w="6719783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6783284" cy="6041080"/>
              </a:xfrm>
              <a:custGeom>
                <a:avLst/>
                <a:gdLst/>
                <a:ahLst/>
                <a:cxnLst/>
                <a:rect r="r" b="b" t="t" l="l"/>
                <a:pathLst>
                  <a:path h="6041080" w="6783284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33" id="33"/>
            <p:cNvGrpSpPr/>
            <p:nvPr/>
          </p:nvGrpSpPr>
          <p:grpSpPr>
            <a:xfrm rot="5400000">
              <a:off x="-240296" y="240296"/>
              <a:ext cx="5084114" cy="4603522"/>
              <a:chOff x="0" y="0"/>
              <a:chExt cx="6806891" cy="6163448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r="r" b="b" t="t" l="l"/>
                <a:pathLst>
                  <a:path h="6099949" w="6743391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9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6806891" cy="6163449"/>
              </a:xfrm>
              <a:custGeom>
                <a:avLst/>
                <a:gdLst/>
                <a:ahLst/>
                <a:cxnLst/>
                <a:rect r="r" b="b" t="t" l="l"/>
                <a:pathLst>
                  <a:path h="6163449" w="6806891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1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1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36" id="36"/>
          <p:cNvSpPr/>
          <p:nvPr/>
        </p:nvSpPr>
        <p:spPr>
          <a:xfrm flipH="false" flipV="false" rot="-773900">
            <a:off x="13611298" y="609904"/>
            <a:ext cx="1472704" cy="682799"/>
          </a:xfrm>
          <a:custGeom>
            <a:avLst/>
            <a:gdLst/>
            <a:ahLst/>
            <a:cxnLst/>
            <a:rect r="r" b="b" t="t" l="l"/>
            <a:pathLst>
              <a:path h="682799" w="1472704">
                <a:moveTo>
                  <a:pt x="0" y="0"/>
                </a:moveTo>
                <a:lnTo>
                  <a:pt x="1472705" y="0"/>
                </a:lnTo>
                <a:lnTo>
                  <a:pt x="1472705" y="682800"/>
                </a:lnTo>
                <a:lnTo>
                  <a:pt x="0" y="682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7264491" y="2694610"/>
            <a:ext cx="4097011" cy="17155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62"/>
              </a:lnSpc>
            </a:pPr>
            <a:r>
              <a:rPr lang="en-US" sz="4600" b="true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Exemples </a:t>
            </a:r>
          </a:p>
          <a:p>
            <a:pPr algn="ctr">
              <a:lnSpc>
                <a:spcPts val="4462"/>
              </a:lnSpc>
            </a:pPr>
            <a:r>
              <a:rPr lang="en-US" b="true" sz="460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d'actions réalisées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-7688255">
            <a:off x="11333751" y="840053"/>
            <a:ext cx="646238" cy="2027413"/>
          </a:xfrm>
          <a:custGeom>
            <a:avLst/>
            <a:gdLst/>
            <a:ahLst/>
            <a:cxnLst/>
            <a:rect r="r" b="b" t="t" l="l"/>
            <a:pathLst>
              <a:path h="2027413" w="646238">
                <a:moveTo>
                  <a:pt x="0" y="0"/>
                </a:moveTo>
                <a:lnTo>
                  <a:pt x="646238" y="0"/>
                </a:lnTo>
                <a:lnTo>
                  <a:pt x="646238" y="2027413"/>
                </a:lnTo>
                <a:lnTo>
                  <a:pt x="0" y="2027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true" flipV="false" rot="7696441">
            <a:off x="6931847" y="898522"/>
            <a:ext cx="646238" cy="2027413"/>
          </a:xfrm>
          <a:custGeom>
            <a:avLst/>
            <a:gdLst/>
            <a:ahLst/>
            <a:cxnLst/>
            <a:rect r="r" b="b" t="t" l="l"/>
            <a:pathLst>
              <a:path h="2027413" w="646238">
                <a:moveTo>
                  <a:pt x="646238" y="0"/>
                </a:moveTo>
                <a:lnTo>
                  <a:pt x="0" y="0"/>
                </a:lnTo>
                <a:lnTo>
                  <a:pt x="0" y="2027414"/>
                </a:lnTo>
                <a:lnTo>
                  <a:pt x="646238" y="2027414"/>
                </a:lnTo>
                <a:lnTo>
                  <a:pt x="64623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3130375">
            <a:off x="7304591" y="4273328"/>
            <a:ext cx="646238" cy="2027413"/>
          </a:xfrm>
          <a:custGeom>
            <a:avLst/>
            <a:gdLst/>
            <a:ahLst/>
            <a:cxnLst/>
            <a:rect r="r" b="b" t="t" l="l"/>
            <a:pathLst>
              <a:path h="2027413" w="646238">
                <a:moveTo>
                  <a:pt x="0" y="0"/>
                </a:moveTo>
                <a:lnTo>
                  <a:pt x="646238" y="0"/>
                </a:lnTo>
                <a:lnTo>
                  <a:pt x="646238" y="2027413"/>
                </a:lnTo>
                <a:lnTo>
                  <a:pt x="0" y="20274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true" flipV="false" rot="-2363000">
            <a:off x="10611312" y="4327578"/>
            <a:ext cx="646238" cy="2027413"/>
          </a:xfrm>
          <a:custGeom>
            <a:avLst/>
            <a:gdLst/>
            <a:ahLst/>
            <a:cxnLst/>
            <a:rect r="r" b="b" t="t" l="l"/>
            <a:pathLst>
              <a:path h="2027413" w="646238">
                <a:moveTo>
                  <a:pt x="646238" y="0"/>
                </a:moveTo>
                <a:lnTo>
                  <a:pt x="0" y="0"/>
                </a:lnTo>
                <a:lnTo>
                  <a:pt x="0" y="2027413"/>
                </a:lnTo>
                <a:lnTo>
                  <a:pt x="646238" y="2027413"/>
                </a:lnTo>
                <a:lnTo>
                  <a:pt x="64623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553049">
            <a:off x="15656601" y="849110"/>
            <a:ext cx="1941252" cy="1941252"/>
          </a:xfrm>
          <a:custGeom>
            <a:avLst/>
            <a:gdLst/>
            <a:ahLst/>
            <a:cxnLst/>
            <a:rect r="r" b="b" t="t" l="l"/>
            <a:pathLst>
              <a:path h="1941252" w="1941252">
                <a:moveTo>
                  <a:pt x="0" y="0"/>
                </a:moveTo>
                <a:lnTo>
                  <a:pt x="1941253" y="0"/>
                </a:lnTo>
                <a:lnTo>
                  <a:pt x="1941253" y="1941253"/>
                </a:lnTo>
                <a:lnTo>
                  <a:pt x="0" y="19412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-705237">
            <a:off x="532514" y="2003638"/>
            <a:ext cx="2113584" cy="2992686"/>
          </a:xfrm>
          <a:custGeom>
            <a:avLst/>
            <a:gdLst/>
            <a:ahLst/>
            <a:cxnLst/>
            <a:rect r="r" b="b" t="t" l="l"/>
            <a:pathLst>
              <a:path h="2992686" w="2113584">
                <a:moveTo>
                  <a:pt x="0" y="0"/>
                </a:moveTo>
                <a:lnTo>
                  <a:pt x="2113584" y="0"/>
                </a:lnTo>
                <a:lnTo>
                  <a:pt x="2113584" y="2992686"/>
                </a:lnTo>
                <a:lnTo>
                  <a:pt x="0" y="2992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6776353" y="8005109"/>
            <a:ext cx="1702714" cy="1702714"/>
          </a:xfrm>
          <a:custGeom>
            <a:avLst/>
            <a:gdLst/>
            <a:ahLst/>
            <a:cxnLst/>
            <a:rect r="r" b="b" t="t" l="l"/>
            <a:pathLst>
              <a:path h="1702714" w="1702714">
                <a:moveTo>
                  <a:pt x="0" y="0"/>
                </a:moveTo>
                <a:lnTo>
                  <a:pt x="1702714" y="0"/>
                </a:lnTo>
                <a:lnTo>
                  <a:pt x="1702714" y="1702714"/>
                </a:lnTo>
                <a:lnTo>
                  <a:pt x="0" y="170271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13914151" y="7342990"/>
            <a:ext cx="1776971" cy="1776971"/>
          </a:xfrm>
          <a:custGeom>
            <a:avLst/>
            <a:gdLst/>
            <a:ahLst/>
            <a:cxnLst/>
            <a:rect r="r" b="b" t="t" l="l"/>
            <a:pathLst>
              <a:path h="1776971" w="1776971">
                <a:moveTo>
                  <a:pt x="0" y="0"/>
                </a:moveTo>
                <a:lnTo>
                  <a:pt x="1776971" y="0"/>
                </a:lnTo>
                <a:lnTo>
                  <a:pt x="1776971" y="1776970"/>
                </a:lnTo>
                <a:lnTo>
                  <a:pt x="0" y="177697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47" id="47"/>
          <p:cNvSpPr txBox="true"/>
          <p:nvPr/>
        </p:nvSpPr>
        <p:spPr>
          <a:xfrm rot="0">
            <a:off x="10734854" y="6670251"/>
            <a:ext cx="3329599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Changement de prénom d’usage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3041632" y="6171415"/>
            <a:ext cx="4768127" cy="239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Formation des membres des associations étudiantes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2667324" y="1603184"/>
            <a:ext cx="3805884" cy="239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Semaine de lutte contre les violences de genre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653723" y="1843331"/>
            <a:ext cx="3037398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 b="true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Mois de l’égalité </a:t>
            </a:r>
          </a:p>
          <a:p>
            <a:pPr algn="ctr">
              <a:lnSpc>
                <a:spcPts val="4799"/>
              </a:lnSpc>
            </a:pPr>
            <a:r>
              <a:rPr lang="en-US" b="true" sz="3999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(mars)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CB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73803">
            <a:off x="13121415" y="620046"/>
            <a:ext cx="13708378" cy="2216188"/>
          </a:xfrm>
          <a:custGeom>
            <a:avLst/>
            <a:gdLst/>
            <a:ahLst/>
            <a:cxnLst/>
            <a:rect r="r" b="b" t="t" l="l"/>
            <a:pathLst>
              <a:path h="2216188" w="13708378">
                <a:moveTo>
                  <a:pt x="0" y="0"/>
                </a:moveTo>
                <a:lnTo>
                  <a:pt x="13708378" y="0"/>
                </a:lnTo>
                <a:lnTo>
                  <a:pt x="13708378" y="2216188"/>
                </a:lnTo>
                <a:lnTo>
                  <a:pt x="0" y="221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341309">
            <a:off x="-3603058" y="957013"/>
            <a:ext cx="13708378" cy="2216188"/>
          </a:xfrm>
          <a:custGeom>
            <a:avLst/>
            <a:gdLst/>
            <a:ahLst/>
            <a:cxnLst/>
            <a:rect r="r" b="b" t="t" l="l"/>
            <a:pathLst>
              <a:path h="2216188" w="13708378">
                <a:moveTo>
                  <a:pt x="0" y="0"/>
                </a:moveTo>
                <a:lnTo>
                  <a:pt x="13708378" y="0"/>
                </a:lnTo>
                <a:lnTo>
                  <a:pt x="13708378" y="2216187"/>
                </a:lnTo>
                <a:lnTo>
                  <a:pt x="0" y="22161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843986" y="1690238"/>
            <a:ext cx="10884314" cy="8389848"/>
            <a:chOff x="0" y="0"/>
            <a:chExt cx="14512418" cy="11186464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r="r" b="b" t="t" l="l"/>
                <a:pathLst>
                  <a:path h="6852276" w="9008408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9071908" cy="6915776"/>
              </a:xfrm>
              <a:custGeom>
                <a:avLst/>
                <a:gdLst/>
                <a:ahLst/>
                <a:cxnLst/>
                <a:rect r="r" b="b" t="t" l="l"/>
                <a:pathLst>
                  <a:path h="6915776" w="9071908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name="Freeform 11" id="11"/>
          <p:cNvSpPr/>
          <p:nvPr/>
        </p:nvSpPr>
        <p:spPr>
          <a:xfrm flipH="false" flipV="false" rot="0">
            <a:off x="15685983" y="9568559"/>
            <a:ext cx="2391002" cy="511527"/>
          </a:xfrm>
          <a:custGeom>
            <a:avLst/>
            <a:gdLst/>
            <a:ahLst/>
            <a:cxnLst/>
            <a:rect r="r" b="b" t="t" l="l"/>
            <a:pathLst>
              <a:path h="511527" w="2391002">
                <a:moveTo>
                  <a:pt x="0" y="0"/>
                </a:moveTo>
                <a:lnTo>
                  <a:pt x="2391002" y="0"/>
                </a:lnTo>
                <a:lnTo>
                  <a:pt x="2391002" y="511527"/>
                </a:lnTo>
                <a:lnTo>
                  <a:pt x="0" y="5115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2357" y="2518410"/>
            <a:ext cx="4497548" cy="6356958"/>
          </a:xfrm>
          <a:custGeom>
            <a:avLst/>
            <a:gdLst/>
            <a:ahLst/>
            <a:cxnLst/>
            <a:rect r="r" b="b" t="t" l="l"/>
            <a:pathLst>
              <a:path h="6356958" w="4497548">
                <a:moveTo>
                  <a:pt x="0" y="0"/>
                </a:moveTo>
                <a:lnTo>
                  <a:pt x="4497548" y="0"/>
                </a:lnTo>
                <a:lnTo>
                  <a:pt x="449754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>
            <a:off x="6570769" y="6660484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5936562" y="2556510"/>
            <a:ext cx="7794259" cy="143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50"/>
              </a:lnSpc>
            </a:pPr>
            <a:r>
              <a:rPr lang="en-US" sz="5000" b="true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Crémaillère</a:t>
            </a:r>
            <a:r>
              <a:rPr lang="en-US" sz="5000" b="true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de </a:t>
            </a:r>
          </a:p>
          <a:p>
            <a:pPr algn="l">
              <a:lnSpc>
                <a:spcPts val="5650"/>
              </a:lnSpc>
            </a:pPr>
            <a:r>
              <a:rPr lang="en-US" sz="5000" b="true">
                <a:solidFill>
                  <a:srgbClr val="8974D9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la Maison de l’Étudiant·e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43986" y="546353"/>
            <a:ext cx="3582587" cy="882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93"/>
              </a:lnSpc>
            </a:pPr>
            <a:r>
              <a:rPr lang="en-US" sz="6100" b="true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Agenda ·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947085" y="727710"/>
            <a:ext cx="4919191" cy="640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5"/>
              </a:lnSpc>
            </a:pPr>
            <a:r>
              <a:rPr lang="en-US" b="true" sz="4500">
                <a:solidFill>
                  <a:srgbClr val="000000"/>
                </a:solidFill>
                <a:latin typeface="Arial Nova Bold"/>
                <a:ea typeface="Arial Nova Bold"/>
                <a:cs typeface="Arial Nova Bold"/>
                <a:sym typeface="Arial Nova Bold"/>
              </a:rPr>
              <a:t> Septembre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635279" y="4781298"/>
            <a:ext cx="8432800" cy="59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85212" indent="-442606" lvl="1">
              <a:lnSpc>
                <a:spcPts val="4633"/>
              </a:lnSpc>
              <a:buFont typeface="Arial"/>
              <a:buChar char="•"/>
            </a:pPr>
            <a:r>
              <a:rPr lang="en-US" b="true" sz="410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MARDI 23 SEPTEMBRE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570769" y="5420998"/>
            <a:ext cx="9131077" cy="982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2"/>
              </a:lnSpc>
            </a:pPr>
            <a:r>
              <a:rPr lang="en-US" sz="3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 11h30 à 15h </a:t>
            </a:r>
          </a:p>
          <a:p>
            <a:pPr algn="l">
              <a:lnSpc>
                <a:spcPts val="3842"/>
              </a:lnSpc>
            </a:pPr>
            <a:r>
              <a:rPr lang="en-US" sz="34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Pelouse de la Maison de l’Étudiant·e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570769" y="7060534"/>
            <a:ext cx="6308178" cy="1205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64"/>
              </a:lnSpc>
            </a:pPr>
            <a:r>
              <a:rPr lang="en-US" sz="2800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Stands, rencontres, échanges ... </a:t>
            </a:r>
          </a:p>
          <a:p>
            <a:pPr algn="l">
              <a:lnSpc>
                <a:spcPts val="3164"/>
              </a:lnSpc>
            </a:pPr>
            <a:r>
              <a:rPr lang="en-US" sz="2800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et cadeaux à gagner sur le stand du CCEND ! (n°76)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DAFtqneulOE</dc:identifier>
  <dcterms:modified xsi:type="dcterms:W3CDTF">2011-08-01T06:04:30Z</dcterms:modified>
  <cp:revision>1</cp:revision>
  <dc:title>PPT-PresRentrée202526 (étudiant·es)</dc:title>
</cp:coreProperties>
</file>