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83" r:id="rId4"/>
    <p:sldId id="284" r:id="rId5"/>
    <p:sldId id="285" r:id="rId6"/>
    <p:sldId id="286" r:id="rId7"/>
    <p:sldId id="280" r:id="rId8"/>
    <p:sldId id="265" r:id="rId9"/>
    <p:sldId id="264" r:id="rId10"/>
    <p:sldId id="287" r:id="rId11"/>
    <p:sldId id="289" r:id="rId12"/>
    <p:sldId id="261" r:id="rId13"/>
    <p:sldId id="267" r:id="rId14"/>
    <p:sldId id="268" r:id="rId15"/>
    <p:sldId id="276" r:id="rId16"/>
    <p:sldId id="288" r:id="rId17"/>
  </p:sldIdLst>
  <p:sldSz cx="9906000" cy="6858000" type="A4"/>
  <p:notesSz cx="6858000" cy="9144000"/>
  <p:defaultTextStyle>
    <a:defPPr marL="0" marR="0" indent="0" algn="l" defTabSz="67354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6838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3677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50516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67354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84193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010321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17870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34709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0432FF"/>
    <a:srgbClr val="D8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2"/>
    <p:restoredTop sz="94755"/>
  </p:normalViewPr>
  <p:slideViewPr>
    <p:cSldViewPr snapToGrid="0" snapToObjects="1">
      <p:cViewPr varScale="1">
        <p:scale>
          <a:sx n="92" d="100"/>
          <a:sy n="92" d="100"/>
        </p:scale>
        <p:origin x="1144" y="192"/>
      </p:cViewPr>
      <p:guideLst>
        <p:guide orient="horz" pos="3072"/>
        <p:guide pos="4096"/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0794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1pPr>
    <a:lvl2pPr indent="16838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2pPr>
    <a:lvl3pPr indent="33677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3pPr>
    <a:lvl4pPr indent="505160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4pPr>
    <a:lvl5pPr indent="67354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5pPr>
    <a:lvl6pPr indent="84193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6pPr>
    <a:lvl7pPr indent="1010321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7pPr>
    <a:lvl8pPr indent="117870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8pPr>
    <a:lvl9pPr indent="134709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67383" y="1151930"/>
            <a:ext cx="7971234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967383" y="3536156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5117455" y="446484"/>
            <a:ext cx="4063008" cy="5786438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25537" y="446484"/>
            <a:ext cx="4063008" cy="2803922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25537" y="3348633"/>
            <a:ext cx="4063008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5117455" y="1830586"/>
            <a:ext cx="4063008" cy="4420195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25537" y="1830586"/>
            <a:ext cx="4063008" cy="4420195"/>
          </a:xfrm>
          <a:prstGeom prst="rect">
            <a:avLst/>
          </a:prstGeom>
        </p:spPr>
        <p:txBody>
          <a:bodyPr/>
          <a:lstStyle>
            <a:lvl1pPr marL="252580" indent="-252580">
              <a:spcBef>
                <a:spcPts val="2357"/>
              </a:spcBef>
              <a:defRPr sz="2100"/>
            </a:lvl1pPr>
            <a:lvl2pPr marL="505160" indent="-252580">
              <a:spcBef>
                <a:spcPts val="2357"/>
              </a:spcBef>
              <a:defRPr sz="2100"/>
            </a:lvl2pPr>
            <a:lvl3pPr marL="757740" indent="-252580">
              <a:spcBef>
                <a:spcPts val="2357"/>
              </a:spcBef>
              <a:defRPr sz="2100"/>
            </a:lvl3pPr>
            <a:lvl4pPr marL="1010321" indent="-252580">
              <a:spcBef>
                <a:spcPts val="2357"/>
              </a:spcBef>
              <a:defRPr sz="2100"/>
            </a:lvl4pPr>
            <a:lvl5pPr marL="1262901" indent="-252580">
              <a:spcBef>
                <a:spcPts val="2357"/>
              </a:spcBef>
              <a:defRPr sz="21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25537" y="892969"/>
            <a:ext cx="8454926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117455" y="3580805"/>
            <a:ext cx="4063008" cy="2652117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122192" y="625078"/>
            <a:ext cx="4063009" cy="2652117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725537" y="625078"/>
            <a:ext cx="4063008" cy="5607844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967383" y="4473774"/>
            <a:ext cx="7971234" cy="3525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967383" y="2988249"/>
            <a:ext cx="7971234" cy="5064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25537" y="312539"/>
            <a:ext cx="845492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7419" tIns="37419" rIns="37419" bIns="374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25537" y="1830586"/>
            <a:ext cx="8454926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7419" tIns="37419" rIns="37419" bIns="37419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799183" y="6505277"/>
            <a:ext cx="297960" cy="275624"/>
          </a:xfrm>
          <a:prstGeom prst="rect">
            <a:avLst/>
          </a:prstGeom>
          <a:ln w="12700">
            <a:miter lim="400000"/>
          </a:ln>
        </p:spPr>
        <p:txBody>
          <a:bodyPr wrap="none" lIns="37419" tIns="37419" rIns="37419" bIns="37419">
            <a:spAutoFit/>
          </a:bodyPr>
          <a:lstStyle>
            <a:lvl1pPr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838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3677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0516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7354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4193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10321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7870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4709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27419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54837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82256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309675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637094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64512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91931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619350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946768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838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3677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0516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7354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4193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10321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7870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4709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burokur@parisnanterre.fr" TargetMode="External"/><Relationship Id="rId7" Type="http://schemas.openxmlformats.org/officeDocument/2006/relationships/hyperlink" Target="mailto:saintsug@parisnanterre.f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davenne@parisnanterre.fr" TargetMode="External"/><Relationship Id="rId5" Type="http://schemas.openxmlformats.org/officeDocument/2006/relationships/hyperlink" Target="mailto:pforster@parisnanterre.fr" TargetMode="External"/><Relationship Id="rId4" Type="http://schemas.openxmlformats.org/officeDocument/2006/relationships/hyperlink" Target="mailto:n.jonglez@u-paris10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estufr.u-paris10.fr/" TargetMode="External"/><Relationship Id="rId2" Type="http://schemas.openxmlformats.org/officeDocument/2006/relationships/hyperlink" Target="https://ufr-sitec.parisnanterre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va.parisnanterre.fr/ed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dri.parisnanterre.fr/configurer-eduroam" TargetMode="External"/><Relationship Id="rId2" Type="http://schemas.openxmlformats.org/officeDocument/2006/relationships/hyperlink" Target="mailto:_nummat_@parisnanterre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ursenligne.parisnanterre.fr/" TargetMode="External"/><Relationship Id="rId4" Type="http://schemas.openxmlformats.org/officeDocument/2006/relationships/hyperlink" Target="https://portail.parisnanterre.fr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fr-sitec.parisnanterre.fr/egalite-et-non-discrimination/mission-egalite-et-non-discrimination" TargetMode="External"/><Relationship Id="rId3" Type="http://schemas.openxmlformats.org/officeDocument/2006/relationships/hyperlink" Target="https://www.parisnanterre.fr/notre-organisation/sse-service-de-sante-etudiante-ex-sump-service-de-medecine-preventive-pour-les-personnels" TargetMode="External"/><Relationship Id="rId7" Type="http://schemas.openxmlformats.org/officeDocument/2006/relationships/hyperlink" Target="https://www.parisnanterre.fr/notre-organisation/mission-precarite-et-sante-etudiante" TargetMode="External"/><Relationship Id="rId2" Type="http://schemas.openxmlformats.org/officeDocument/2006/relationships/hyperlink" Target="https://www.parisnanterre.fr/notre-organisation/api-accompagnement-parcours-et-inser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arisnanterre.fr/notre-organisation/aca&#178;-action-culturelle-et-artistique-animation-du-campus-et-associations" TargetMode="External"/><Relationship Id="rId5" Type="http://schemas.openxmlformats.org/officeDocument/2006/relationships/hyperlink" Target="https://www.parisnanterre.fr/notre-organisation/suaps-service-universitaire-des-activites-physiques-et-sportives" TargetMode="External"/><Relationship Id="rId4" Type="http://schemas.openxmlformats.org/officeDocument/2006/relationships/hyperlink" Target="https://www.parisnanterre.fr/notre-organisation/sas-service-de-laction-social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andicap-sitec@liste.parisnanterre.fr" TargetMode="External"/><Relationship Id="rId2" Type="http://schemas.openxmlformats.org/officeDocument/2006/relationships/hyperlink" Target="https://api.parisnanterre.fr/accueil-sh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fr-sitec.parisnanterre.fr/master-genie-industrie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fr-sitec.parisnanterre.fr/master-genie-industriel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fa.parisnanterre.fr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270496" y="-5953"/>
            <a:ext cx="8641450" cy="5887409"/>
          </a:xfrm>
          <a:prstGeom prst="rect">
            <a:avLst/>
          </a:prstGeom>
          <a:solidFill>
            <a:srgbClr val="AE2D2C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</a:defRPr>
            </a:pPr>
            <a:endParaRPr/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34" y="-62938"/>
            <a:ext cx="9910067" cy="698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785" y="5724890"/>
            <a:ext cx="2324919" cy="45732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-62701" y="3154133"/>
            <a:ext cx="10001072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-32372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644922" y="4671927"/>
            <a:ext cx="252276" cy="4548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7419" tIns="37419" rIns="37419" bIns="37419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136"/>
          <p:cNvSpPr/>
          <p:nvPr/>
        </p:nvSpPr>
        <p:spPr>
          <a:xfrm>
            <a:off x="575302" y="772766"/>
            <a:ext cx="9083369" cy="752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7419" tIns="37419" rIns="37419" bIns="37419" anchor="ctr">
            <a:spAutoFit/>
          </a:bodyPr>
          <a:lstStyle/>
          <a:p>
            <a:pPr algn="l">
              <a:spcAft>
                <a:spcPts val="1200"/>
              </a:spcAft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4400" dirty="0">
                <a:latin typeface="Averta Regular"/>
                <a:cs typeface="Averta Regular"/>
              </a:rPr>
              <a:t>Master 1 Génie Industriel</a:t>
            </a:r>
          </a:p>
        </p:txBody>
      </p:sp>
      <p:grpSp>
        <p:nvGrpSpPr>
          <p:cNvPr id="18" name="Group 139"/>
          <p:cNvGrpSpPr/>
          <p:nvPr/>
        </p:nvGrpSpPr>
        <p:grpSpPr>
          <a:xfrm>
            <a:off x="575302" y="3831502"/>
            <a:ext cx="4387461" cy="517165"/>
            <a:chOff x="0" y="0"/>
            <a:chExt cx="5759948" cy="735522"/>
          </a:xfrm>
        </p:grpSpPr>
        <p:sp>
          <p:nvSpPr>
            <p:cNvPr id="19" name="Shape 137"/>
            <p:cNvSpPr/>
            <p:nvPr/>
          </p:nvSpPr>
          <p:spPr>
            <a:xfrm>
              <a:off x="0" y="108116"/>
              <a:ext cx="5759948" cy="6274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200" b="1">
                  <a:solidFill>
                    <a:srgbClr val="FFFFFF"/>
                  </a:solidFill>
                  <a:latin typeface="Averta-Semibold"/>
                  <a:ea typeface="Averta-Semibold"/>
                  <a:cs typeface="Averta-Semibold"/>
                  <a:sym typeface="Averta-Semibold"/>
                </a:defRPr>
              </a:lvl1pPr>
            </a:lstStyle>
            <a:p>
              <a:r>
                <a:rPr lang="en-GB" b="0" dirty="0" err="1">
                  <a:latin typeface="Averta Regular"/>
                  <a:ea typeface="Arial" charset="0"/>
                  <a:cs typeface="Averta Regular"/>
                </a:rPr>
                <a:t>Jeudi</a:t>
              </a:r>
              <a:r>
                <a:rPr b="0" dirty="0">
                  <a:latin typeface="Averta Regular"/>
                  <a:ea typeface="Arial" charset="0"/>
                  <a:cs typeface="Averta Regular"/>
                </a:rPr>
                <a:t> </a:t>
              </a:r>
              <a:r>
                <a:rPr lang="en-GB" b="0" dirty="0">
                  <a:latin typeface="Averta Regular"/>
                  <a:ea typeface="Arial" charset="0"/>
                  <a:cs typeface="Averta Regular"/>
                </a:rPr>
                <a:t>4</a:t>
              </a:r>
              <a:r>
                <a:rPr b="0" dirty="0">
                  <a:latin typeface="Averta Regular"/>
                  <a:ea typeface="Arial" charset="0"/>
                  <a:cs typeface="Averta Regular"/>
                </a:rPr>
                <a:t> </a:t>
              </a:r>
              <a:r>
                <a:rPr lang="en-GB" b="0" dirty="0" err="1">
                  <a:latin typeface="Averta Regular"/>
                  <a:ea typeface="Arial" charset="0"/>
                  <a:cs typeface="Averta Regular"/>
                </a:rPr>
                <a:t>septembre</a:t>
              </a:r>
              <a:r>
                <a:rPr b="0" dirty="0">
                  <a:latin typeface="Averta Regular"/>
                  <a:ea typeface="Arial" charset="0"/>
                  <a:cs typeface="Averta Regular"/>
                </a:rPr>
                <a:t> 20</a:t>
              </a:r>
              <a:r>
                <a:rPr lang="en-GB" b="0" dirty="0">
                  <a:latin typeface="Averta Regular"/>
                  <a:ea typeface="Arial" charset="0"/>
                  <a:cs typeface="Averta Regular"/>
                </a:rPr>
                <a:t>25</a:t>
              </a:r>
              <a:endParaRPr b="0" dirty="0">
                <a:latin typeface="Averta Regular"/>
                <a:ea typeface="Arial" charset="0"/>
                <a:cs typeface="Averta Regular"/>
              </a:endParaRPr>
            </a:p>
          </p:txBody>
        </p:sp>
        <p:sp>
          <p:nvSpPr>
            <p:cNvPr id="20" name="Shape 138"/>
            <p:cNvSpPr/>
            <p:nvPr/>
          </p:nvSpPr>
          <p:spPr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verta Regular"/>
                <a:cs typeface="Averta Regular"/>
              </a:endParaRPr>
            </a:p>
          </p:txBody>
        </p:sp>
      </p:grpSp>
      <p:pic>
        <p:nvPicPr>
          <p:cNvPr id="2" name="Image 1" descr="logo-UPNsitec-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0" y="5658995"/>
            <a:ext cx="1918470" cy="534834"/>
          </a:xfrm>
          <a:prstGeom prst="rect">
            <a:avLst/>
          </a:prstGeom>
        </p:spPr>
      </p:pic>
      <p:sp>
        <p:nvSpPr>
          <p:cNvPr id="15" name="Shape 136">
            <a:extLst>
              <a:ext uri="{FF2B5EF4-FFF2-40B4-BE49-F238E27FC236}">
                <a16:creationId xmlns:a16="http://schemas.microsoft.com/office/drawing/2014/main" id="{5301D53D-C450-D54E-A0FA-5831E5D714DD}"/>
              </a:ext>
            </a:extLst>
          </p:cNvPr>
          <p:cNvSpPr/>
          <p:nvPr/>
        </p:nvSpPr>
        <p:spPr>
          <a:xfrm>
            <a:off x="575190" y="1822567"/>
            <a:ext cx="9083369" cy="1291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7419" tIns="37419" rIns="37419" bIns="37419" anchor="ctr">
            <a:spAutoFit/>
          </a:bodyPr>
          <a:lstStyle/>
          <a:p>
            <a:pPr algn="l">
              <a:spcAft>
                <a:spcPts val="1200"/>
              </a:spcAft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400" u="sng" dirty="0" err="1">
                <a:latin typeface="Averta Regular"/>
                <a:cs typeface="Averta Regular"/>
              </a:rPr>
              <a:t>Michele</a:t>
            </a:r>
            <a:r>
              <a:rPr lang="fr-FR" sz="2400" u="sng" dirty="0">
                <a:latin typeface="Averta Regular"/>
                <a:cs typeface="Averta Regular"/>
              </a:rPr>
              <a:t> D’Ottavio</a:t>
            </a:r>
          </a:p>
          <a:p>
            <a:pPr algn="l">
              <a:spcAft>
                <a:spcPts val="600"/>
              </a:spcAft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000" dirty="0">
                <a:latin typeface="Averta Regular"/>
                <a:cs typeface="Averta Regular"/>
              </a:rPr>
              <a:t>Responsable du Master GI</a:t>
            </a:r>
          </a:p>
          <a:p>
            <a:pPr algn="l">
              <a:spcAft>
                <a:spcPts val="600"/>
              </a:spcAft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000" dirty="0">
                <a:latin typeface="Averta Regular"/>
                <a:cs typeface="Averta Regular"/>
              </a:rPr>
              <a:t>Email : michele.d_ottavio@parisnanterre.fr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477402" y="226538"/>
            <a:ext cx="9246858" cy="1612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Calendrier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2025-2026 du Master 1 GI</a:t>
            </a:r>
          </a:p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Formations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Initiale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&amp; Continue</a:t>
            </a: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B6E78E-0008-CD42-B895-6B7E5B7F4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64023"/>
              </p:ext>
            </p:extLst>
          </p:nvPr>
        </p:nvGraphicFramePr>
        <p:xfrm>
          <a:off x="976744" y="6048128"/>
          <a:ext cx="8248175" cy="368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54859">
                  <a:extLst>
                    <a:ext uri="{9D8B030D-6E8A-4147-A177-3AD203B41FA5}">
                      <a16:colId xmlns:a16="http://schemas.microsoft.com/office/drawing/2014/main" val="3492041736"/>
                    </a:ext>
                  </a:extLst>
                </a:gridCol>
                <a:gridCol w="2875583">
                  <a:extLst>
                    <a:ext uri="{9D8B030D-6E8A-4147-A177-3AD203B41FA5}">
                      <a16:colId xmlns:a16="http://schemas.microsoft.com/office/drawing/2014/main" val="1883959100"/>
                    </a:ext>
                  </a:extLst>
                </a:gridCol>
                <a:gridCol w="3317733">
                  <a:extLst>
                    <a:ext uri="{9D8B030D-6E8A-4147-A177-3AD203B41FA5}">
                      <a16:colId xmlns:a16="http://schemas.microsoft.com/office/drawing/2014/main" val="80383278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Cours à Ville-d’Avray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Vacances universitaires</a:t>
                      </a:r>
                    </a:p>
                  </a:txBody>
                  <a:tcPr marL="9525" marR="9525" marT="9525" marB="0" anchor="ctr"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Périodes</a:t>
                      </a:r>
                      <a:r>
                        <a:rPr lang="fr-FR" sz="1400" b="1" i="0" u="none" strike="noStrike" baseline="0" dirty="0">
                          <a:effectLst/>
                          <a:latin typeface="Averta SemiBold" pitchFamily="2" charset="77"/>
                        </a:rPr>
                        <a:t> en entreprise (stagiaires)</a:t>
                      </a:r>
                      <a:endParaRPr lang="fr-FR" sz="1400" b="1" i="0" u="none" strike="noStrike" dirty="0">
                        <a:effectLst/>
                        <a:latin typeface="Averta SemiBold" pitchFamily="2" charset="77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36139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189"/>
            <a:ext cx="9906000" cy="36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50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7"/>
          <p:cNvSpPr/>
          <p:nvPr/>
        </p:nvSpPr>
        <p:spPr>
          <a:xfrm>
            <a:off x="659142" y="226538"/>
            <a:ext cx="9246858" cy="154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Calendrier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2025-2026 du Master 1</a:t>
            </a:r>
          </a:p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Apprentissage</a:t>
            </a:r>
            <a:endParaRPr lang="en-GB"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3CCEAA9-6499-0445-9F3E-9CE2E4DDA6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5278"/>
            <a:ext cx="9906000" cy="3615754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BB6E78E-0008-CD42-B895-6B7E5B7F4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35564"/>
              </p:ext>
            </p:extLst>
          </p:nvPr>
        </p:nvGraphicFramePr>
        <p:xfrm>
          <a:off x="826936" y="6048128"/>
          <a:ext cx="8332967" cy="368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90325">
                  <a:extLst>
                    <a:ext uri="{9D8B030D-6E8A-4147-A177-3AD203B41FA5}">
                      <a16:colId xmlns:a16="http://schemas.microsoft.com/office/drawing/2014/main" val="3492041736"/>
                    </a:ext>
                  </a:extLst>
                </a:gridCol>
                <a:gridCol w="2966255">
                  <a:extLst>
                    <a:ext uri="{9D8B030D-6E8A-4147-A177-3AD203B41FA5}">
                      <a16:colId xmlns:a16="http://schemas.microsoft.com/office/drawing/2014/main" val="1883959100"/>
                    </a:ext>
                  </a:extLst>
                </a:gridCol>
                <a:gridCol w="3176387">
                  <a:extLst>
                    <a:ext uri="{9D8B030D-6E8A-4147-A177-3AD203B41FA5}">
                      <a16:colId xmlns:a16="http://schemas.microsoft.com/office/drawing/2014/main" val="80383278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Cours à Ville-d’Avray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Vacances scolaires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Périodes en entreprise (apprentis)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36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4073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659142" y="546199"/>
            <a:ext cx="8633115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Contacts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85627" y="1556662"/>
            <a:ext cx="8606630" cy="517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7419" tIns="37419" rIns="37419" bIns="37419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Direction de l’UFR : </a:t>
            </a:r>
          </a:p>
          <a:p>
            <a:pPr algn="l">
              <a:spcBef>
                <a:spcPts val="600"/>
              </a:spcBef>
              <a:defRPr/>
            </a:pP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	M. S.N. </a:t>
            </a:r>
            <a:r>
              <a:rPr lang="fr-FR" sz="1600" dirty="0" err="1">
                <a:solidFill>
                  <a:srgbClr val="000090"/>
                </a:solidFill>
                <a:latin typeface="Averta Regular"/>
                <a:cs typeface="Averta Regular"/>
              </a:rPr>
              <a:t>Burokur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 : 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  <a:hlinkClick r:id="rId3"/>
              </a:rPr>
              <a:t>sburokur@parisnanterre.fr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	M. M. D’Ottavio : 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  <a:hlinkClick r:id="rId3"/>
              </a:rPr>
              <a:t>michele.d_ottavio@parisnanterre.fr 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Secrétariat pédagogique : </a:t>
            </a:r>
          </a:p>
          <a:p>
            <a:pPr algn="l">
              <a:defRPr/>
            </a:pPr>
            <a:r>
              <a:rPr lang="fr-FR" sz="1600" dirty="0">
                <a:latin typeface="Averta Regular"/>
                <a:cs typeface="Averta Regular"/>
              </a:rPr>
              <a:t>	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Mme N. Jonglez de Ligne : 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  <a:hlinkClick r:id="rId4"/>
              </a:rPr>
              <a:t>n.jonglez@parisnanterre.fr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Responsables de parcours du Master GI :</a:t>
            </a:r>
            <a:endParaRPr lang="fr-FR" sz="18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marL="486900" lvl="4" indent="-486900" algn="l" defTabSz="430322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fr-FR" sz="1600" b="1" dirty="0">
                <a:solidFill>
                  <a:schemeClr val="accent2"/>
                </a:solidFill>
                <a:latin typeface="Averta Regular"/>
                <a:cs typeface="Averta Regular"/>
              </a:rPr>
              <a:t>EESC </a:t>
            </a:r>
            <a:r>
              <a:rPr lang="fr-FR" sz="1600" dirty="0">
                <a:solidFill>
                  <a:schemeClr val="accent2"/>
                </a:solidFill>
                <a:latin typeface="Averta Regular"/>
                <a:cs typeface="Averta Regular"/>
              </a:rPr>
              <a:t>: M. S.N. </a:t>
            </a:r>
            <a:r>
              <a:rPr lang="fr-FR" sz="1600" dirty="0" err="1">
                <a:solidFill>
                  <a:schemeClr val="accent2"/>
                </a:solidFill>
                <a:latin typeface="Averta Regular"/>
                <a:cs typeface="Averta Regular"/>
              </a:rPr>
              <a:t>Burokur</a:t>
            </a:r>
            <a:r>
              <a:rPr lang="fr-FR" sz="1600" dirty="0">
                <a:solidFill>
                  <a:schemeClr val="accent2"/>
                </a:solidFill>
                <a:latin typeface="Averta Regular"/>
                <a:cs typeface="Averta Regular"/>
              </a:rPr>
              <a:t> , M P. Forster (</a:t>
            </a:r>
            <a:r>
              <a:rPr lang="fr-FR" sz="1600" dirty="0">
                <a:solidFill>
                  <a:schemeClr val="accent2"/>
                </a:solidFill>
                <a:latin typeface="Averta Regular"/>
                <a:cs typeface="Averta Regular"/>
                <a:hlinkClick r:id="rId5"/>
              </a:rPr>
              <a:t>pforster@parisnanterre.fr</a:t>
            </a:r>
            <a:r>
              <a:rPr lang="fr-FR" sz="1600" dirty="0">
                <a:solidFill>
                  <a:schemeClr val="accent2"/>
                </a:solidFill>
                <a:latin typeface="Averta Regular"/>
                <a:cs typeface="Averta Regular"/>
              </a:rPr>
              <a:t>)</a:t>
            </a:r>
          </a:p>
          <a:p>
            <a:pPr marL="486900" lvl="4" indent="-486900" algn="l" defTabSz="430322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fr-FR" sz="1600" b="1" dirty="0">
                <a:solidFill>
                  <a:srgbClr val="FF0000"/>
                </a:solidFill>
                <a:latin typeface="Averta Regular"/>
                <a:cs typeface="Averta Regular"/>
              </a:rPr>
              <a:t>ENMA </a:t>
            </a:r>
            <a:r>
              <a:rPr lang="fr-FR" sz="1600" dirty="0">
                <a:solidFill>
                  <a:srgbClr val="FF0000"/>
                </a:solidFill>
                <a:latin typeface="Averta Regular"/>
                <a:cs typeface="Averta Regular"/>
              </a:rPr>
              <a:t>: M. J. Petit (</a:t>
            </a:r>
            <a:r>
              <a:rPr lang="fr-FR" sz="1600" dirty="0">
                <a:solidFill>
                  <a:srgbClr val="FF0000"/>
                </a:solidFill>
                <a:latin typeface="Averta Regular"/>
                <a:cs typeface="Averta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j.petit@parisnanterre.fr) </a:t>
            </a:r>
            <a:endParaRPr lang="fr-FR" sz="1600" dirty="0">
              <a:solidFill>
                <a:srgbClr val="FF0000"/>
              </a:solidFill>
              <a:latin typeface="Averta Regular"/>
              <a:cs typeface="Averta Regular"/>
            </a:endParaRPr>
          </a:p>
          <a:p>
            <a:pPr marL="486900" lvl="3" indent="-486900" algn="l" defTabSz="430322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fr-FR" sz="1600" b="1" dirty="0">
                <a:solidFill>
                  <a:srgbClr val="0070C0"/>
                </a:solidFill>
                <a:latin typeface="Averta Regular"/>
                <a:cs typeface="Averta Regular"/>
              </a:rPr>
              <a:t>MSCAE </a:t>
            </a:r>
            <a:r>
              <a:rPr lang="fr-FR" sz="1600" dirty="0">
                <a:solidFill>
                  <a:srgbClr val="0070C0"/>
                </a:solidFill>
                <a:latin typeface="Averta Regular"/>
                <a:cs typeface="Averta Regular"/>
              </a:rPr>
              <a:t>: M. M. D’Ottavio &amp; M. L. </a:t>
            </a:r>
            <a:r>
              <a:rPr lang="fr-FR" sz="1600" dirty="0" err="1">
                <a:solidFill>
                  <a:srgbClr val="0070C0"/>
                </a:solidFill>
                <a:latin typeface="Averta Regular"/>
                <a:cs typeface="Averta Regular"/>
              </a:rPr>
              <a:t>Davenne</a:t>
            </a:r>
            <a:r>
              <a:rPr lang="fr-FR" sz="1600" dirty="0">
                <a:solidFill>
                  <a:srgbClr val="0070C0"/>
                </a:solidFill>
                <a:latin typeface="Averta Regular"/>
                <a:cs typeface="Averta Regular"/>
              </a:rPr>
              <a:t> (</a:t>
            </a:r>
            <a:r>
              <a:rPr lang="fr-FR" sz="1600" dirty="0">
                <a:solidFill>
                  <a:srgbClr val="0070C0"/>
                </a:solidFill>
                <a:latin typeface="Averta Regular"/>
                <a:cs typeface="Averta Regular"/>
                <a:hlinkClick r:id="rId6"/>
              </a:rPr>
              <a:t>ldavenne@parisnanterre.fr</a:t>
            </a:r>
            <a:r>
              <a:rPr lang="fr-FR" sz="1600" dirty="0">
                <a:solidFill>
                  <a:srgbClr val="0070C0"/>
                </a:solidFill>
                <a:latin typeface="Averta Regular"/>
                <a:cs typeface="Averta Regular"/>
              </a:rPr>
              <a:t>)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Service Formation Continue &amp; Relations avec le CFA :</a:t>
            </a:r>
          </a:p>
          <a:p>
            <a:pPr algn="l">
              <a:spcBef>
                <a:spcPts val="442"/>
              </a:spcBef>
              <a:defRPr/>
            </a:pP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	Mme G. Saint Surin : 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  <a:hlinkClick r:id="rId7"/>
              </a:rPr>
              <a:t>saintsug@parisnanterre.fr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Responsable Apprentissage : </a:t>
            </a:r>
          </a:p>
          <a:p>
            <a:pPr lvl="0" algn="l" defTabSz="430322">
              <a:spcBef>
                <a:spcPts val="600"/>
              </a:spcBef>
              <a:defRPr/>
            </a:pP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	   M. S.N. </a:t>
            </a:r>
            <a:r>
              <a:rPr lang="fr-FR" sz="1600" dirty="0" err="1">
                <a:solidFill>
                  <a:srgbClr val="000090"/>
                </a:solidFill>
                <a:latin typeface="Averta Regular"/>
                <a:cs typeface="Averta Regular"/>
              </a:rPr>
              <a:t>Burokur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7382043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Le site web de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l’UFR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1332" y="1516385"/>
            <a:ext cx="5102586" cy="49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r>
              <a:rPr lang="fr-FR" dirty="0">
                <a:latin typeface="Averta Regular"/>
                <a:cs typeface="Averta Regular"/>
                <a:hlinkClick r:id="rId2"/>
              </a:rPr>
              <a:t>https://</a:t>
            </a:r>
            <a:r>
              <a:rPr lang="fr-FR" dirty="0" err="1">
                <a:latin typeface="Averta Regular"/>
                <a:cs typeface="Averta Regular"/>
                <a:hlinkClick r:id="rId2"/>
              </a:rPr>
              <a:t>ufr-sitec.parisnanterre.fr</a:t>
            </a:r>
            <a:endParaRPr lang="fr-FR" dirty="0">
              <a:latin typeface="Averta Regular"/>
              <a:cs typeface="Averta Regular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3944" y="2070335"/>
            <a:ext cx="9059393" cy="3933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marL="336774" indent="-336774" algn="l">
              <a:spcBef>
                <a:spcPts val="600"/>
              </a:spcBef>
              <a:spcAft>
                <a:spcPts val="800"/>
              </a:spcAft>
              <a:buFont typeface="Arial"/>
              <a:buChar char="•"/>
            </a:pPr>
            <a:r>
              <a:rPr lang="fr-FR" sz="2200" u="sng" dirty="0">
                <a:latin typeface="Averta Regular"/>
                <a:cs typeface="Averta Regular"/>
              </a:rPr>
              <a:t>Documents à télécharger &amp; consulter</a:t>
            </a:r>
            <a:r>
              <a:rPr lang="fr-FR" sz="2200" dirty="0">
                <a:latin typeface="Averta Regular"/>
                <a:cs typeface="Averta Regular"/>
              </a:rPr>
              <a:t> :</a:t>
            </a:r>
          </a:p>
          <a:p>
            <a:pPr algn="l">
              <a:spcBef>
                <a:spcPts val="600"/>
              </a:spcBef>
              <a:spcAft>
                <a:spcPts val="800"/>
              </a:spcAft>
            </a:pPr>
            <a:r>
              <a:rPr lang="fr-FR" sz="2200" dirty="0">
                <a:latin typeface="Averta Regular"/>
                <a:cs typeface="Averta Regular"/>
              </a:rPr>
              <a:t>	&gt; </a:t>
            </a:r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livret pédagogique</a:t>
            </a:r>
            <a:r>
              <a:rPr lang="fr-FR" sz="2200" dirty="0">
                <a:latin typeface="Averta Regular"/>
                <a:cs typeface="Averta Regular"/>
              </a:rPr>
              <a:t>, </a:t>
            </a:r>
            <a:r>
              <a:rPr lang="fr-FR" sz="2200" b="1" u="sng" dirty="0">
                <a:solidFill>
                  <a:srgbClr val="D8232A"/>
                </a:solidFill>
                <a:latin typeface="Averta Regular"/>
                <a:cs typeface="Averta Regular"/>
              </a:rPr>
              <a:t>calendriers</a:t>
            </a:r>
            <a:r>
              <a:rPr lang="fr-FR" sz="2200" dirty="0">
                <a:latin typeface="Averta Regular"/>
                <a:cs typeface="Averta Regular"/>
              </a:rPr>
              <a:t> (FA, FI), </a:t>
            </a:r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M3C</a:t>
            </a:r>
            <a:r>
              <a:rPr lang="fr-FR" sz="2200" dirty="0">
                <a:latin typeface="Averta Regular"/>
                <a:cs typeface="Averta Regular"/>
              </a:rPr>
              <a:t>, etc.</a:t>
            </a:r>
          </a:p>
          <a:p>
            <a:pPr marL="336774" indent="-336774" algn="l">
              <a:spcBef>
                <a:spcPts val="1200"/>
              </a:spcBef>
              <a:spcAft>
                <a:spcPts val="800"/>
              </a:spcAft>
              <a:buFont typeface="Arial"/>
              <a:buChar char="•"/>
            </a:pPr>
            <a:r>
              <a:rPr lang="fr-FR" sz="2200" u="sng" dirty="0">
                <a:latin typeface="Averta Regular"/>
                <a:cs typeface="Averta Regular"/>
              </a:rPr>
              <a:t>Liens utiles</a:t>
            </a:r>
            <a:r>
              <a:rPr lang="fr-FR" sz="2200" dirty="0">
                <a:latin typeface="Averta Regular"/>
                <a:cs typeface="Averta Regular"/>
              </a:rPr>
              <a:t> : services centraux de l’UPN et spécifiques à Ville-d’Avray</a:t>
            </a:r>
          </a:p>
          <a:p>
            <a:pPr lvl="1" indent="0" algn="l">
              <a:spcBef>
                <a:spcPts val="600"/>
              </a:spcBef>
              <a:spcAft>
                <a:spcPts val="800"/>
              </a:spcAft>
            </a:pPr>
            <a:r>
              <a:rPr lang="fr-FR" sz="2200" dirty="0">
                <a:latin typeface="Averta Regular"/>
                <a:cs typeface="Averta Regular"/>
              </a:rPr>
              <a:t>	&gt; emploi du temps : </a:t>
            </a:r>
            <a:r>
              <a:rPr lang="fr-FR" sz="2200" dirty="0">
                <a:latin typeface="Averta Regular"/>
                <a:cs typeface="Averta Regular"/>
                <a:hlinkClick r:id="rId3"/>
              </a:rPr>
              <a:t>https://</a:t>
            </a:r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  <a:hlinkClick r:id="rId4"/>
              </a:rPr>
              <a:t>www.cva.parisnanterre.fr/edt</a:t>
            </a:r>
            <a:endParaRPr lang="fr-FR" sz="2200" dirty="0">
              <a:latin typeface="Averta Regular"/>
              <a:cs typeface="Averta Regular"/>
            </a:endParaRPr>
          </a:p>
          <a:p>
            <a:pPr lvl="1" indent="0" algn="l">
              <a:spcBef>
                <a:spcPts val="600"/>
              </a:spcBef>
              <a:spcAft>
                <a:spcPts val="800"/>
              </a:spcAft>
            </a:pPr>
            <a:r>
              <a:rPr lang="fr-FR" sz="2200" dirty="0">
                <a:latin typeface="Averta Regular"/>
                <a:cs typeface="Averta Regular"/>
              </a:rPr>
              <a:t>	&gt; consultation notes (</a:t>
            </a:r>
            <a:r>
              <a:rPr lang="fr-FR" sz="2200" dirty="0" err="1">
                <a:latin typeface="Averta Regular"/>
                <a:cs typeface="Averta Regular"/>
              </a:rPr>
              <a:t>Gest’UFR</a:t>
            </a:r>
            <a:r>
              <a:rPr lang="fr-FR" sz="2200" dirty="0">
                <a:latin typeface="Averta Regular"/>
                <a:cs typeface="Averta Regular"/>
              </a:rPr>
              <a:t>) : </a:t>
            </a:r>
            <a:r>
              <a:rPr lang="fr-FR" sz="2200" dirty="0">
                <a:latin typeface="Averta Regular"/>
                <a:cs typeface="Averta Regular"/>
                <a:hlinkClick r:id="rId3"/>
              </a:rPr>
              <a:t>https://</a:t>
            </a:r>
            <a:r>
              <a:rPr lang="fr-FR" sz="2200" dirty="0" err="1">
                <a:latin typeface="Averta Regular"/>
                <a:cs typeface="Averta Regular"/>
                <a:hlinkClick r:id="rId3"/>
              </a:rPr>
              <a:t>gestufr.</a:t>
            </a:r>
            <a:r>
              <a:rPr lang="fr-FR" sz="2000" dirty="0" err="1">
                <a:solidFill>
                  <a:srgbClr val="D8232A"/>
                </a:solidFill>
                <a:latin typeface="Averta Regular"/>
                <a:cs typeface="Averta Regular"/>
                <a:hlinkClick r:id="rId4"/>
              </a:rPr>
              <a:t>parisnanterre</a:t>
            </a:r>
            <a:r>
              <a:rPr lang="fr-FR" sz="2200" dirty="0" err="1">
                <a:latin typeface="Averta Regular"/>
                <a:cs typeface="Averta Regular"/>
                <a:hlinkClick r:id="rId3"/>
              </a:rPr>
              <a:t>.fr</a:t>
            </a:r>
            <a:endParaRPr lang="fr-FR" sz="2200" dirty="0">
              <a:latin typeface="Averta Regular"/>
              <a:cs typeface="Averta Regular"/>
            </a:endParaRPr>
          </a:p>
          <a:p>
            <a:pPr marL="336774" indent="-336774" algn="l">
              <a:spcBef>
                <a:spcPts val="1200"/>
              </a:spcBef>
              <a:spcAft>
                <a:spcPts val="800"/>
              </a:spcAft>
              <a:buFont typeface="Arial"/>
              <a:buChar char="•"/>
            </a:pPr>
            <a:r>
              <a:rPr lang="fr-FR" sz="2200" u="sng" dirty="0">
                <a:latin typeface="Averta Regular"/>
                <a:cs typeface="Averta Regular"/>
              </a:rPr>
              <a:t>Supports pour stage</a:t>
            </a:r>
            <a:r>
              <a:rPr lang="fr-FR" sz="2200" dirty="0">
                <a:latin typeface="Averta Regular"/>
                <a:cs typeface="Averta Regular"/>
              </a:rPr>
              <a:t> (offres, documents, conventions, etc.)</a:t>
            </a:r>
          </a:p>
          <a:p>
            <a:pPr marL="336774" indent="-336774" algn="l">
              <a:spcBef>
                <a:spcPts val="1200"/>
              </a:spcBef>
              <a:spcAft>
                <a:spcPts val="800"/>
              </a:spcAft>
              <a:buFont typeface="Arial"/>
              <a:buChar char="•"/>
            </a:pPr>
            <a:r>
              <a:rPr lang="fr-FR" sz="2200" u="sng" dirty="0">
                <a:latin typeface="Averta Regular"/>
                <a:cs typeface="Averta Regular"/>
              </a:rPr>
              <a:t>Actualités</a:t>
            </a:r>
          </a:p>
        </p:txBody>
      </p:sp>
      <p:sp>
        <p:nvSpPr>
          <p:cNvPr id="7" name="ZoneTexte 7">
            <a:extLst>
              <a:ext uri="{FF2B5EF4-FFF2-40B4-BE49-F238E27FC236}">
                <a16:creationId xmlns:a16="http://schemas.microsoft.com/office/drawing/2014/main" id="{6C1B4A5D-CBD4-6E45-BC13-34B13CF54868}"/>
              </a:ext>
            </a:extLst>
          </p:cNvPr>
          <p:cNvSpPr txBox="1"/>
          <p:nvPr/>
        </p:nvSpPr>
        <p:spPr>
          <a:xfrm>
            <a:off x="230544" y="6150625"/>
            <a:ext cx="9549316" cy="414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r>
              <a:rPr lang="fr-FR" sz="2200" dirty="0">
                <a:latin typeface="Averta Regular"/>
                <a:cs typeface="Averta Regular"/>
              </a:rPr>
              <a:t>Consultez ce site avant d’envoyer des mails demandant des documents !</a:t>
            </a:r>
          </a:p>
        </p:txBody>
      </p:sp>
    </p:spTree>
    <p:extLst>
      <p:ext uri="{BB962C8B-B14F-4D97-AF65-F5344CB8AC3E}">
        <p14:creationId xmlns:p14="http://schemas.microsoft.com/office/powerpoint/2010/main" val="20427884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8955156" cy="102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Services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Numériques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9142" y="2120369"/>
            <a:ext cx="8955156" cy="21068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/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Activer l’adresse mail:</a:t>
            </a:r>
            <a:r>
              <a:rPr lang="fr-FR" sz="2200" dirty="0">
                <a:latin typeface="Averta Regular"/>
                <a:cs typeface="Averta Regular"/>
              </a:rPr>
              <a:t> </a:t>
            </a:r>
            <a:r>
              <a:rPr lang="fr-FR" sz="2200" dirty="0">
                <a:latin typeface="Averta Regular"/>
                <a:cs typeface="Averta Regular"/>
                <a:hlinkClick r:id="rId2"/>
              </a:rPr>
              <a:t>numetu@parisnanterre.fr</a:t>
            </a:r>
            <a:endParaRPr lang="fr-FR" sz="2200" dirty="0">
              <a:latin typeface="Averta Regular"/>
              <a:cs typeface="Averta Regular"/>
            </a:endParaRP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nécessaire pour l’inscription pédagogique (IP) ;</a:t>
            </a: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… pour échanger avec le secrétariat, consulter les notes ;</a:t>
            </a: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… pour accéder aux ordinateurs des salles informatiques ;</a:t>
            </a: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… pour se connecter au </a:t>
            </a:r>
            <a:r>
              <a:rPr lang="fr-FR" sz="2200" dirty="0" err="1">
                <a:latin typeface="Averta Regular"/>
                <a:cs typeface="Averta Regular"/>
              </a:rPr>
              <a:t>WiFi</a:t>
            </a:r>
            <a:r>
              <a:rPr lang="fr-FR" sz="2200" dirty="0">
                <a:latin typeface="Averta Regular"/>
                <a:cs typeface="Averta Regular"/>
              </a:rPr>
              <a:t> : </a:t>
            </a:r>
            <a:r>
              <a:rPr lang="fr-FR" sz="2200" dirty="0" err="1">
                <a:latin typeface="Averta Regular"/>
                <a:cs typeface="Averta Regular"/>
              </a:rPr>
              <a:t>Eduspot</a:t>
            </a:r>
            <a:r>
              <a:rPr lang="fr-FR" sz="2200" dirty="0">
                <a:latin typeface="Averta Regular"/>
                <a:cs typeface="Averta Regular"/>
              </a:rPr>
              <a:t> &amp; </a:t>
            </a:r>
            <a:r>
              <a:rPr lang="fr-FR" sz="2200" dirty="0">
                <a:latin typeface="Averta Regular"/>
                <a:cs typeface="Averta Regular"/>
                <a:hlinkClick r:id="rId3"/>
              </a:rPr>
              <a:t>Eduroam</a:t>
            </a:r>
            <a:endParaRPr lang="fr-FR" sz="2200" dirty="0">
              <a:latin typeface="Averta Regular"/>
              <a:cs typeface="Averta Regular"/>
            </a:endParaRP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… pour accéder aux ressources pédagogiques en ligne 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854" y="1573141"/>
            <a:ext cx="8334240" cy="49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r>
              <a:rPr lang="fr-FR" dirty="0">
                <a:latin typeface="Averta Regular"/>
                <a:cs typeface="Averta Regular"/>
              </a:rPr>
              <a:t>Offre centrale UPN : </a:t>
            </a:r>
            <a:r>
              <a:rPr lang="fr-FR" dirty="0">
                <a:latin typeface="Averta Regular"/>
                <a:cs typeface="Averta Regular"/>
                <a:hlinkClick r:id="rId4"/>
              </a:rPr>
              <a:t>https://</a:t>
            </a:r>
            <a:r>
              <a:rPr lang="fr-FR" dirty="0" err="1">
                <a:latin typeface="Averta Regular"/>
                <a:cs typeface="Averta Regular"/>
                <a:hlinkClick r:id="rId4"/>
              </a:rPr>
              <a:t>portail.parisnanterre.fr</a:t>
            </a:r>
            <a:r>
              <a:rPr lang="fr-FR" dirty="0">
                <a:latin typeface="Averta Regular"/>
                <a:cs typeface="Averta Regular"/>
                <a:hlinkClick r:id="rId4"/>
              </a:rPr>
              <a:t>/</a:t>
            </a:r>
            <a:endParaRPr lang="fr-FR" dirty="0">
              <a:latin typeface="Averta Regular"/>
              <a:cs typeface="Averta Regular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467D272A-4532-A142-A5BB-4802D66F181B}"/>
              </a:ext>
            </a:extLst>
          </p:cNvPr>
          <p:cNvSpPr txBox="1"/>
          <p:nvPr/>
        </p:nvSpPr>
        <p:spPr>
          <a:xfrm>
            <a:off x="1064247" y="4283424"/>
            <a:ext cx="8841753" cy="15990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 err="1">
                <a:solidFill>
                  <a:schemeClr val="accent5"/>
                </a:solidFill>
                <a:latin typeface="Averta Regular"/>
                <a:cs typeface="Averta Regular"/>
              </a:rPr>
              <a:t>Coursenligne</a:t>
            </a:r>
            <a:r>
              <a:rPr lang="fr-FR" sz="2200" dirty="0">
                <a:latin typeface="Averta Regular"/>
                <a:cs typeface="Averta Regular"/>
              </a:rPr>
              <a:t> : </a:t>
            </a:r>
            <a:r>
              <a:rPr lang="fr-FR" sz="2200" dirty="0">
                <a:latin typeface="Averta Regular"/>
                <a:cs typeface="Averta Regular"/>
                <a:hlinkClick r:id="rId5"/>
              </a:rPr>
              <a:t>https://coursenligne.parisnanterre.fr/</a:t>
            </a:r>
            <a:r>
              <a:rPr lang="fr-FR" sz="2200" dirty="0">
                <a:latin typeface="Averta Regular"/>
                <a:cs typeface="Averta Regular"/>
              </a:rPr>
              <a:t>  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Google G-Suite </a:t>
            </a:r>
            <a:r>
              <a:rPr lang="fr-FR" sz="2200" dirty="0">
                <a:latin typeface="Averta Regular"/>
                <a:cs typeface="Averta Regular"/>
              </a:rPr>
              <a:t>for Education &amp; </a:t>
            </a:r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Drive</a:t>
            </a:r>
            <a:r>
              <a:rPr lang="fr-FR" sz="2200" dirty="0">
                <a:latin typeface="Averta Regular"/>
                <a:cs typeface="Averta Regular"/>
              </a:rPr>
              <a:t> : gsuite.parisnanterre.fr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MS Office 365 </a:t>
            </a:r>
            <a:r>
              <a:rPr lang="fr-FR" sz="2200" dirty="0">
                <a:latin typeface="Averta Regular"/>
                <a:cs typeface="Averta Regular"/>
              </a:rPr>
              <a:t>: office.parisnanterre.fr &amp; </a:t>
            </a:r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OneDrive &amp; Teams</a:t>
            </a:r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093D0E89-C101-3145-AB41-D6CF58842234}"/>
              </a:ext>
            </a:extLst>
          </p:cNvPr>
          <p:cNvSpPr txBox="1"/>
          <p:nvPr/>
        </p:nvSpPr>
        <p:spPr>
          <a:xfrm>
            <a:off x="438101" y="5959749"/>
            <a:ext cx="9134139" cy="4910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r>
              <a:rPr lang="fr-FR" dirty="0">
                <a:latin typeface="Averta Regular"/>
                <a:cs typeface="Averta Regular"/>
              </a:rPr>
              <a:t>Un ordinateur personnel « scientifique » est recommandé</a:t>
            </a:r>
          </a:p>
        </p:txBody>
      </p:sp>
    </p:spTree>
    <p:extLst>
      <p:ext uri="{BB962C8B-B14F-4D97-AF65-F5344CB8AC3E}">
        <p14:creationId xmlns:p14="http://schemas.microsoft.com/office/powerpoint/2010/main" val="20288148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9014465" cy="102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Liens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vers</a:t>
            </a:r>
            <a:r>
              <a:rPr lang="en-GB" dirty="0">
                <a:latin typeface="Averta Regular"/>
                <a:ea typeface="Arial" charset="0"/>
                <a:cs typeface="Averta Regular"/>
              </a:rPr>
              <a:t> Services &amp; Missions UPN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C9C64-DF52-CF4D-A14C-012BA2ADDFA5}"/>
              </a:ext>
            </a:extLst>
          </p:cNvPr>
          <p:cNvSpPr/>
          <p:nvPr/>
        </p:nvSpPr>
        <p:spPr>
          <a:xfrm>
            <a:off x="415928" y="1576427"/>
            <a:ext cx="9905999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b="1" dirty="0">
                <a:solidFill>
                  <a:srgbClr val="D8232A"/>
                </a:solidFill>
                <a:latin typeface="Averta SemiBold" pitchFamily="2" charset="77"/>
              </a:rPr>
              <a:t>Services communs :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 Light" pitchFamily="2" charset="77"/>
                <a:hlinkClick r:id="rId2"/>
              </a:rPr>
              <a:t>API</a:t>
            </a:r>
            <a:r>
              <a:rPr lang="fr-FR" dirty="0">
                <a:solidFill>
                  <a:schemeClr val="tx1"/>
                </a:solidFill>
                <a:latin typeface="Averta Light" pitchFamily="2" charset="77"/>
              </a:rPr>
              <a:t> : </a:t>
            </a:r>
            <a:r>
              <a:rPr lang="fr-FR" sz="2000" dirty="0">
                <a:solidFill>
                  <a:schemeClr val="tx1"/>
                </a:solidFill>
                <a:latin typeface="Averta Light" pitchFamily="2" charset="77"/>
              </a:rPr>
              <a:t>Accompagnement Parcours Insertion 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latin typeface="Averta Light" pitchFamily="2" charset="77"/>
                <a:hlinkClick r:id="rId3"/>
              </a:rPr>
              <a:t>SSE</a:t>
            </a:r>
            <a:r>
              <a:rPr lang="fr-FR" dirty="0">
                <a:latin typeface="Averta Light" pitchFamily="2" charset="77"/>
              </a:rPr>
              <a:t> : </a:t>
            </a:r>
            <a:r>
              <a:rPr lang="fr-FR" sz="2000" dirty="0">
                <a:latin typeface="Averta Light" pitchFamily="2" charset="77"/>
              </a:rPr>
              <a:t>Service Santé Etudiante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 Light" pitchFamily="2" charset="77"/>
                <a:hlinkClick r:id="rId4"/>
              </a:rPr>
              <a:t>SAS</a:t>
            </a:r>
            <a:r>
              <a:rPr lang="fr-FR" dirty="0">
                <a:solidFill>
                  <a:schemeClr val="tx1"/>
                </a:solidFill>
                <a:latin typeface="Averta Light" pitchFamily="2" charset="77"/>
              </a:rPr>
              <a:t> : </a:t>
            </a:r>
            <a:r>
              <a:rPr lang="fr-FR" sz="2000" dirty="0">
                <a:solidFill>
                  <a:schemeClr val="tx1"/>
                </a:solidFill>
                <a:latin typeface="Averta Light" pitchFamily="2" charset="77"/>
              </a:rPr>
              <a:t>Service Action Sociale</a:t>
            </a:r>
            <a:endParaRPr lang="fr-FR" dirty="0">
              <a:solidFill>
                <a:schemeClr val="tx1"/>
              </a:solidFill>
              <a:latin typeface="Averta Light" pitchFamily="2" charset="77"/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 Light" pitchFamily="2" charset="77"/>
                <a:hlinkClick r:id="rId5"/>
              </a:rPr>
              <a:t>SUAPS</a:t>
            </a:r>
            <a:r>
              <a:rPr lang="fr-FR" dirty="0">
                <a:solidFill>
                  <a:schemeClr val="tx1"/>
                </a:solidFill>
                <a:latin typeface="Averta Light" pitchFamily="2" charset="77"/>
              </a:rPr>
              <a:t> : </a:t>
            </a:r>
            <a:r>
              <a:rPr lang="fr-FR" sz="2000" dirty="0">
                <a:solidFill>
                  <a:schemeClr val="tx1"/>
                </a:solidFill>
                <a:latin typeface="Averta Light" pitchFamily="2" charset="77"/>
              </a:rPr>
              <a:t>Service Universitaires d’Activités Physiques &amp; Sportives</a:t>
            </a:r>
          </a:p>
          <a:p>
            <a:pPr marL="457200" lvl="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latin typeface="Averta Light" pitchFamily="2" charset="77"/>
                <a:hlinkClick r:id="rId6"/>
              </a:rPr>
              <a:t>ACA</a:t>
            </a:r>
            <a:r>
              <a:rPr lang="fr-FR" sz="2400" baseline="30000" dirty="0">
                <a:latin typeface="Averta Light" pitchFamily="2" charset="77"/>
                <a:hlinkClick r:id="rId6"/>
              </a:rPr>
              <a:t>2</a:t>
            </a:r>
            <a:r>
              <a:rPr lang="fr-FR" dirty="0">
                <a:latin typeface="Averta Light" pitchFamily="2" charset="77"/>
              </a:rPr>
              <a:t> : </a:t>
            </a:r>
            <a:r>
              <a:rPr lang="fr-FR" sz="2000" dirty="0">
                <a:latin typeface="Averta Light" pitchFamily="2" charset="77"/>
              </a:rPr>
              <a:t>Action Culturelle Artistique / Animation &amp; Associations</a:t>
            </a:r>
            <a:endParaRPr lang="fr-FR" dirty="0">
              <a:latin typeface="Averta Ligh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096C3-F79F-984E-A172-B5918BBCA0F6}"/>
              </a:ext>
            </a:extLst>
          </p:cNvPr>
          <p:cNvSpPr/>
          <p:nvPr/>
        </p:nvSpPr>
        <p:spPr>
          <a:xfrm>
            <a:off x="415927" y="4537165"/>
            <a:ext cx="99059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b="1" dirty="0">
                <a:solidFill>
                  <a:srgbClr val="D8232A"/>
                </a:solidFill>
                <a:latin typeface="Averta SemiBold" pitchFamily="2" charset="77"/>
              </a:rPr>
              <a:t>Missions spécifiques :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 Light" pitchFamily="2" charset="77"/>
                <a:hlinkClick r:id="rId7"/>
              </a:rPr>
              <a:t>Précarité &amp; Santé Etudiante</a:t>
            </a:r>
            <a:endParaRPr lang="fr-FR" sz="2400" dirty="0">
              <a:solidFill>
                <a:schemeClr val="tx1"/>
              </a:solidFill>
              <a:latin typeface="Averta Light" pitchFamily="2" charset="77"/>
            </a:endParaRP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 Light" pitchFamily="2" charset="77"/>
                <a:hlinkClick r:id="rId8"/>
              </a:rPr>
              <a:t>CCEND</a:t>
            </a:r>
            <a:r>
              <a:rPr lang="fr-FR" sz="2400" dirty="0">
                <a:solidFill>
                  <a:schemeClr val="tx1"/>
                </a:solidFill>
                <a:latin typeface="Averta Light" pitchFamily="2" charset="77"/>
              </a:rPr>
              <a:t> : </a:t>
            </a:r>
            <a:r>
              <a:rPr lang="fr-FR" sz="2000" dirty="0">
                <a:solidFill>
                  <a:schemeClr val="tx1"/>
                </a:solidFill>
                <a:latin typeface="Averta Light" pitchFamily="2" charset="77"/>
              </a:rPr>
              <a:t>Centre de Coordination pour l‘Egalité et la Non-Discrimination </a:t>
            </a:r>
          </a:p>
          <a:p>
            <a:pPr algn="l">
              <a:spcBef>
                <a:spcPts val="600"/>
              </a:spcBef>
            </a:pPr>
            <a:r>
              <a:rPr lang="fr-FR" sz="2000" dirty="0">
                <a:solidFill>
                  <a:schemeClr val="tx1"/>
                </a:solidFill>
                <a:latin typeface="Averta Light" pitchFamily="2" charset="77"/>
                <a:sym typeface="Wingdings" pitchFamily="2" charset="2"/>
              </a:rPr>
              <a:t>				 </a:t>
            </a:r>
            <a:r>
              <a:rPr lang="fr-FR" sz="2000" dirty="0">
                <a:solidFill>
                  <a:schemeClr val="tx1"/>
                </a:solidFill>
                <a:latin typeface="Averta Light" pitchFamily="2" charset="77"/>
              </a:rPr>
              <a:t>présentation le </a:t>
            </a:r>
            <a:r>
              <a:rPr lang="fr-FR" sz="2000" b="1" dirty="0">
                <a:solidFill>
                  <a:schemeClr val="tx1"/>
                </a:solidFill>
                <a:latin typeface="Averta Light" pitchFamily="2" charset="77"/>
              </a:rPr>
              <a:t>Jeudi 11 septembre 2025 à 13h15 en Amphi 1</a:t>
            </a:r>
          </a:p>
        </p:txBody>
      </p:sp>
    </p:spTree>
    <p:extLst>
      <p:ext uri="{BB962C8B-B14F-4D97-AF65-F5344CB8AC3E}">
        <p14:creationId xmlns:p14="http://schemas.microsoft.com/office/powerpoint/2010/main" val="22136890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9014465" cy="102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 err="1">
                <a:latin typeface="Averta Regular"/>
                <a:ea typeface="Arial" charset="0"/>
                <a:cs typeface="Averta Regular"/>
              </a:rPr>
              <a:t>Etudiants</a:t>
            </a:r>
            <a:r>
              <a:rPr lang="en-GB" dirty="0">
                <a:latin typeface="Averta Regular"/>
                <a:ea typeface="Arial" charset="0"/>
                <a:cs typeface="Averta Regular"/>
              </a:rPr>
              <a:t>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en</a:t>
            </a:r>
            <a:r>
              <a:rPr lang="en-GB" dirty="0">
                <a:latin typeface="Averta Regular"/>
                <a:ea typeface="Arial" charset="0"/>
                <a:cs typeface="Averta Regular"/>
              </a:rPr>
              <a:t> situation de handicap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C9C64-DF52-CF4D-A14C-012BA2ADDFA5}"/>
              </a:ext>
            </a:extLst>
          </p:cNvPr>
          <p:cNvSpPr/>
          <p:nvPr/>
        </p:nvSpPr>
        <p:spPr>
          <a:xfrm>
            <a:off x="972436" y="5955776"/>
            <a:ext cx="8387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  <a:latin typeface="Averta Light" pitchFamily="2" charset="77"/>
              </a:rPr>
              <a:t>Toute l’information est disponible sur le site dédié :</a:t>
            </a:r>
            <a:endParaRPr lang="fr-FR" sz="2400" dirty="0">
              <a:solidFill>
                <a:schemeClr val="tx1"/>
              </a:solidFill>
              <a:latin typeface="Averta Light" pitchFamily="2" charset="77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fr-FR" sz="2400" dirty="0">
                <a:solidFill>
                  <a:srgbClr val="0432FF"/>
                </a:solidFill>
                <a:latin typeface="Averta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https://api.parisnanterre.fr/accueil-sha</a:t>
            </a:r>
            <a:endParaRPr lang="fr-FR" sz="2400" dirty="0">
              <a:solidFill>
                <a:srgbClr val="0432FF"/>
              </a:solidFill>
              <a:latin typeface="Averta Ligh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096C3-F79F-984E-A172-B5918BBCA0F6}"/>
              </a:ext>
            </a:extLst>
          </p:cNvPr>
          <p:cNvSpPr/>
          <p:nvPr/>
        </p:nvSpPr>
        <p:spPr>
          <a:xfrm>
            <a:off x="327036" y="1508405"/>
            <a:ext cx="9678676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200" dirty="0">
                <a:solidFill>
                  <a:schemeClr val="tx1"/>
                </a:solidFill>
                <a:latin typeface="Averta Light" pitchFamily="2" charset="77"/>
              </a:rPr>
              <a:t>Prise en charge spécifique, (ex. : aménagement examens (tiers-temps, etc.)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fr-FR" sz="2400" b="1" dirty="0">
                <a:solidFill>
                  <a:srgbClr val="C00000"/>
                </a:solidFill>
                <a:latin typeface="Averta SemiBold" pitchFamily="2" charset="77"/>
              </a:rPr>
              <a:t>Procédure 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Averta Light" pitchFamily="2" charset="77"/>
              </a:rPr>
              <a:t>Contactez le secrétariat le plus tôt possible (en septembre) à l’adresse </a:t>
            </a:r>
            <a:r>
              <a:rPr lang="fr-FR" sz="2200" dirty="0">
                <a:solidFill>
                  <a:schemeClr val="tx1"/>
                </a:solidFill>
                <a:latin typeface="Averta Light" pitchFamily="2" charset="77"/>
                <a:hlinkClick r:id="rId3"/>
              </a:rPr>
              <a:t>handicap-sitec@liste.parisnanterre.fr</a:t>
            </a:r>
            <a:endParaRPr lang="fr-FR" sz="2200" dirty="0">
              <a:solidFill>
                <a:schemeClr val="tx1"/>
              </a:solidFill>
              <a:latin typeface="Averta Light" pitchFamily="2" charset="77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Averta Light" pitchFamily="2" charset="77"/>
              </a:rPr>
              <a:t>Rencontrez votre médecin pour obtenir les documents nécessaires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Averta Light" pitchFamily="2" charset="77"/>
              </a:rPr>
              <a:t>Vous serez convoqué(e) pour un rendez-vous médical du Service de santé étudiante (SSE) de l’Université Paris Nanterre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Averta Light" pitchFamily="2" charset="77"/>
              </a:rPr>
              <a:t>Dossier étudié en Commission Handicap et aménagements proposés</a:t>
            </a:r>
          </a:p>
          <a:p>
            <a:pPr algn="l">
              <a:lnSpc>
                <a:spcPct val="150000"/>
              </a:lnSpc>
            </a:pPr>
            <a:r>
              <a:rPr lang="fr-FR" sz="2200" b="1" dirty="0">
                <a:solidFill>
                  <a:srgbClr val="C00000"/>
                </a:solidFill>
                <a:latin typeface="Averta SemiBold" pitchFamily="2" charset="77"/>
              </a:rPr>
              <a:t>Aucune demande tardive ne pourra être considérée</a:t>
            </a:r>
          </a:p>
        </p:txBody>
      </p:sp>
    </p:spTree>
    <p:extLst>
      <p:ext uri="{BB962C8B-B14F-4D97-AF65-F5344CB8AC3E}">
        <p14:creationId xmlns:p14="http://schemas.microsoft.com/office/powerpoint/2010/main" val="29588234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M1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Génie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Industriel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2025-26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1088170" y="1852404"/>
            <a:ext cx="6902337" cy="385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7419" tIns="37419" rIns="37419" bIns="37419">
            <a:spAutoFit/>
          </a:bodyPr>
          <a:lstStyle/>
          <a:p>
            <a:pPr algn="l">
              <a:spcAft>
                <a:spcPts val="1326"/>
              </a:spcAft>
              <a:buSzPct val="151000"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400" dirty="0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Planning</a:t>
            </a:r>
            <a:endParaRPr sz="2400" dirty="0">
              <a:solidFill>
                <a:schemeClr val="tx2"/>
              </a:solidFill>
              <a:latin typeface="Averta Semibold"/>
              <a:ea typeface="Arial" charset="0"/>
              <a:cs typeface="Averta Semibold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b="1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10h00-11h00</a:t>
            </a:r>
            <a:r>
              <a:rPr lang="en-GB" sz="2200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 : </a:t>
            </a:r>
            <a:r>
              <a:rPr lang="en-GB" sz="2200" dirty="0" err="1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Présentation</a:t>
            </a:r>
            <a:r>
              <a:rPr lang="en-GB" sz="2200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 M1 </a:t>
            </a:r>
            <a:r>
              <a:rPr lang="en-GB" sz="2200" dirty="0" err="1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Génie</a:t>
            </a:r>
            <a:r>
              <a:rPr lang="en-GB" sz="2200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 err="1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Industriel</a:t>
            </a:r>
            <a:endParaRPr lang="en-GB" sz="2200" dirty="0">
              <a:solidFill>
                <a:srgbClr val="D8232A"/>
              </a:solidFill>
              <a:latin typeface="Averta Regular"/>
              <a:ea typeface="Arial" charset="0"/>
              <a:cs typeface="Averta Regular"/>
            </a:endParaRP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L’établissement</a:t>
            </a:r>
            <a:endParaRPr lang="en-GB" sz="2200" dirty="0">
              <a:solidFill>
                <a:schemeClr val="tx1"/>
              </a:solidFill>
              <a:latin typeface="Averta Regular"/>
              <a:ea typeface="Arial" charset="0"/>
              <a:cs typeface="Averta Regular"/>
            </a:endParaRP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La formation</a:t>
            </a: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Informations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 de </a:t>
            </a: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rentrée</a:t>
            </a:r>
            <a:endParaRPr lang="en-GB" sz="2200" dirty="0">
              <a:solidFill>
                <a:schemeClr val="tx1"/>
              </a:solidFill>
              <a:latin typeface="Averta Regular"/>
              <a:ea typeface="Arial" charset="0"/>
              <a:cs typeface="Averta Regular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Réunions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spécifiques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par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parcours</a:t>
            </a:r>
            <a:endParaRPr lang="en-GB" sz="2200" dirty="0">
              <a:latin typeface="Averta Regular"/>
              <a:ea typeface="Arial" charset="0"/>
              <a:cs typeface="Averta Regular"/>
            </a:endParaRP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rgbClr val="00B050"/>
                </a:solidFill>
                <a:latin typeface="Averta Regular"/>
                <a:ea typeface="Arial" charset="0"/>
                <a:cs typeface="Averta Regular"/>
              </a:rPr>
              <a:t>EESC : 11h00, </a:t>
            </a:r>
            <a:r>
              <a:rPr lang="en-GB" sz="2200" dirty="0" err="1">
                <a:solidFill>
                  <a:srgbClr val="00B050"/>
                </a:solidFill>
                <a:latin typeface="Averta Regular"/>
                <a:ea typeface="Arial" charset="0"/>
                <a:cs typeface="Averta Regular"/>
              </a:rPr>
              <a:t>salle</a:t>
            </a:r>
            <a:r>
              <a:rPr lang="en-GB" sz="2200" dirty="0">
                <a:solidFill>
                  <a:srgbClr val="00B050"/>
                </a:solidFill>
                <a:latin typeface="Averta Regular"/>
                <a:ea typeface="Arial" charset="0"/>
                <a:cs typeface="Averta Regular"/>
              </a:rPr>
              <a:t> A1 232</a:t>
            </a: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rgbClr val="FF0000"/>
                </a:solidFill>
                <a:latin typeface="Averta Regular"/>
                <a:ea typeface="Arial" charset="0"/>
                <a:cs typeface="Averta Regular"/>
              </a:rPr>
              <a:t>ENMA :</a:t>
            </a:r>
            <a:r>
              <a:rPr lang="en-GB" sz="2200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>
                <a:solidFill>
                  <a:srgbClr val="FF0000"/>
                </a:solidFill>
                <a:latin typeface="Averta Regular"/>
                <a:ea typeface="Arial" charset="0"/>
                <a:cs typeface="Averta Regular"/>
              </a:rPr>
              <a:t>11h00, </a:t>
            </a:r>
            <a:r>
              <a:rPr lang="en-GB" sz="2200" dirty="0" err="1">
                <a:solidFill>
                  <a:srgbClr val="FF0000"/>
                </a:solidFill>
                <a:latin typeface="Averta Regular"/>
                <a:ea typeface="Arial" charset="0"/>
                <a:cs typeface="Averta Regular"/>
              </a:rPr>
              <a:t>salle</a:t>
            </a:r>
            <a:r>
              <a:rPr lang="en-GB" sz="2200" dirty="0">
                <a:solidFill>
                  <a:srgbClr val="FF0000"/>
                </a:solidFill>
                <a:latin typeface="Averta Regular"/>
                <a:ea typeface="Arial" charset="0"/>
                <a:cs typeface="Averta Regular"/>
              </a:rPr>
              <a:t> A1 330</a:t>
            </a: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rgbClr val="0070C0"/>
                </a:solidFill>
                <a:latin typeface="Averta Regular"/>
                <a:ea typeface="Arial" charset="0"/>
                <a:cs typeface="Averta Regular"/>
              </a:rPr>
              <a:t>MSCAE : 11h00, </a:t>
            </a:r>
            <a:r>
              <a:rPr lang="en-GB" sz="2200" dirty="0" err="1">
                <a:solidFill>
                  <a:srgbClr val="0070C0"/>
                </a:solidFill>
                <a:latin typeface="Averta Regular"/>
                <a:ea typeface="Arial" charset="0"/>
                <a:cs typeface="Averta Regular"/>
              </a:rPr>
              <a:t>salle</a:t>
            </a:r>
            <a:r>
              <a:rPr lang="en-GB" sz="2200" dirty="0">
                <a:solidFill>
                  <a:srgbClr val="0070C0"/>
                </a:solidFill>
                <a:latin typeface="Averta Regular"/>
                <a:ea typeface="Arial" charset="0"/>
                <a:cs typeface="Averta Regular"/>
              </a:rPr>
              <a:t> A1 225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F2375A-2604-4F46-A703-DC77011512E8}"/>
              </a:ext>
            </a:extLst>
          </p:cNvPr>
          <p:cNvSpPr/>
          <p:nvPr/>
        </p:nvSpPr>
        <p:spPr>
          <a:xfrm>
            <a:off x="659142" y="5693753"/>
            <a:ext cx="8972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fr-FR" sz="2400" b="1" dirty="0">
                <a:solidFill>
                  <a:schemeClr val="tx1"/>
                </a:solidFill>
                <a:latin typeface="Averta Regular"/>
                <a:cs typeface="Averta Regular"/>
              </a:rPr>
              <a:t>PDF de la présentation disponible sur le </a:t>
            </a:r>
            <a:r>
              <a:rPr lang="fr-FR" sz="2400" b="1" dirty="0">
                <a:solidFill>
                  <a:srgbClr val="0432FF"/>
                </a:solidFill>
                <a:latin typeface="Averta Regular"/>
                <a:cs typeface="Averta Regular"/>
                <a:hlinkClick r:id="rId3"/>
              </a:rPr>
              <a:t>site internet de l’UFR SITEC</a:t>
            </a:r>
            <a:endParaRPr lang="fr-FR" sz="2400" b="1" dirty="0">
              <a:solidFill>
                <a:srgbClr val="0432FF"/>
              </a:solidFill>
              <a:latin typeface="Averta Regular"/>
              <a:cs typeface="Averta Regula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Université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Paris Nanterre (UPN)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46575-E6AA-C740-8DA9-2FAF8F28294B}"/>
              </a:ext>
            </a:extLst>
          </p:cNvPr>
          <p:cNvSpPr txBox="1"/>
          <p:nvPr/>
        </p:nvSpPr>
        <p:spPr>
          <a:xfrm>
            <a:off x="659141" y="1534373"/>
            <a:ext cx="913306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D8232A"/>
                </a:solidFill>
                <a:effectLst/>
                <a:uFillTx/>
                <a:latin typeface="Averta" pitchFamily="2" charset="77"/>
                <a:sym typeface="Helvetica Light"/>
              </a:rPr>
              <a:t>8 Unités de Formation et de Recherche (UFR)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400" dirty="0">
                <a:solidFill>
                  <a:srgbClr val="D8232A"/>
                </a:solidFill>
                <a:latin typeface="Averta" pitchFamily="2" charset="77"/>
              </a:rPr>
              <a:t>1 Institut Universitaire de Technologie (IUT)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D8232A"/>
                </a:solidFill>
                <a:effectLst/>
                <a:uFillTx/>
                <a:latin typeface="Averta" pitchFamily="2" charset="77"/>
                <a:sym typeface="Helvetica Light"/>
              </a:rPr>
              <a:t>1 Institut de Préparation à l’Admin</a:t>
            </a:r>
            <a:r>
              <a:rPr lang="fr-FR" sz="2400" dirty="0">
                <a:solidFill>
                  <a:srgbClr val="D8232A"/>
                </a:solidFill>
                <a:latin typeface="Averta" pitchFamily="2" charset="77"/>
              </a:rPr>
              <a:t>istration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D8232A"/>
                </a:solidFill>
                <a:effectLst/>
                <a:uFillTx/>
                <a:latin typeface="Averta" pitchFamily="2" charset="77"/>
                <a:sym typeface="Helvetica Light"/>
              </a:rPr>
              <a:t> Générale (IPAG)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235C4-8792-0248-B134-3D903E2F4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00" y="3055824"/>
            <a:ext cx="4402311" cy="3791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5709D-FB8A-5745-82F8-2DEB3688F3DE}"/>
              </a:ext>
            </a:extLst>
          </p:cNvPr>
          <p:cNvSpPr txBox="1"/>
          <p:nvPr/>
        </p:nvSpPr>
        <p:spPr>
          <a:xfrm>
            <a:off x="301347" y="3849730"/>
            <a:ext cx="4909923" cy="2503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dirty="0">
                <a:solidFill>
                  <a:srgbClr val="D8232A"/>
                </a:solidFill>
                <a:latin typeface="Averta" pitchFamily="2" charset="77"/>
              </a:rPr>
              <a:t>UFR SITEC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latin typeface="Averta Light" pitchFamily="2" charset="77"/>
              </a:rPr>
              <a:t>Systèmes Industriels et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 err="1">
                <a:latin typeface="Averta Light" pitchFamily="2" charset="77"/>
              </a:rPr>
              <a:t>TEchniques</a:t>
            </a:r>
            <a:r>
              <a:rPr lang="fr-FR" sz="2000" dirty="0">
                <a:latin typeface="Averta Light" pitchFamily="2" charset="77"/>
              </a:rPr>
              <a:t> de Communication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000" dirty="0">
              <a:latin typeface="Averta Light" pitchFamily="2" charset="77"/>
            </a:endParaRPr>
          </a:p>
          <a:p>
            <a:pPr marL="342900" indent="-342900" algn="l" defTabSz="58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verta Light" pitchFamily="2" charset="77"/>
              </a:rPr>
              <a:t>Saint-Cloud : Métiers du Livre</a:t>
            </a:r>
          </a:p>
          <a:p>
            <a:pPr marL="342900" marR="0" indent="-3429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 Light" pitchFamily="2" charset="77"/>
                <a:sym typeface="Helvetica Light"/>
              </a:rPr>
              <a:t>Ville-d’Avray : Sciences pour l’Ingénieur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565C30-D326-A94E-9383-247D5C9584A3}"/>
              </a:ext>
            </a:extLst>
          </p:cNvPr>
          <p:cNvCxnSpPr/>
          <p:nvPr/>
        </p:nvCxnSpPr>
        <p:spPr>
          <a:xfrm>
            <a:off x="5008970" y="6249217"/>
            <a:ext cx="511297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38B8CD-E0DC-E940-9E76-81A4F863C716}"/>
              </a:ext>
            </a:extLst>
          </p:cNvPr>
          <p:cNvCxnSpPr>
            <a:cxnSpLocks/>
          </p:cNvCxnSpPr>
          <p:nvPr/>
        </p:nvCxnSpPr>
        <p:spPr>
          <a:xfrm>
            <a:off x="4163761" y="5621660"/>
            <a:ext cx="1887083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03B5B5-1B30-F34A-8819-EB802302547B}"/>
              </a:ext>
            </a:extLst>
          </p:cNvPr>
          <p:cNvSpPr txBox="1"/>
          <p:nvPr/>
        </p:nvSpPr>
        <p:spPr>
          <a:xfrm>
            <a:off x="851070" y="2758927"/>
            <a:ext cx="425917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~30</a:t>
            </a:r>
            <a:r>
              <a:rPr kumimoji="0" lang="fr-FR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 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000 étudiants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4 campus dans l’ouest parisien</a:t>
            </a:r>
          </a:p>
        </p:txBody>
      </p:sp>
    </p:spTree>
    <p:extLst>
      <p:ext uri="{BB962C8B-B14F-4D97-AF65-F5344CB8AC3E}">
        <p14:creationId xmlns:p14="http://schemas.microsoft.com/office/powerpoint/2010/main" val="11089511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28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Campus de Ville-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d’Avray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46575-E6AA-C740-8DA9-2FAF8F28294B}"/>
              </a:ext>
            </a:extLst>
          </p:cNvPr>
          <p:cNvSpPr txBox="1"/>
          <p:nvPr/>
        </p:nvSpPr>
        <p:spPr>
          <a:xfrm>
            <a:off x="439007" y="2000894"/>
            <a:ext cx="3235525" cy="3518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" pitchFamily="2" charset="77"/>
                <a:sym typeface="Helvetica Light"/>
              </a:rPr>
              <a:t>Pôle Scientifique &amp; Technologique (PST)</a:t>
            </a:r>
          </a:p>
          <a:p>
            <a:pPr marL="285750" marR="0" indent="-285750" algn="l" defTabSz="5842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" pitchFamily="2" charset="77"/>
                <a:sym typeface="Helvetica Light"/>
              </a:rPr>
              <a:t>2 composantes : 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verta" pitchFamily="2" charset="77"/>
                <a:sym typeface="Helvetica Light"/>
              </a:rPr>
              <a:t>UFR SITEC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" pitchFamily="2" charset="77"/>
                <a:sym typeface="Helvetica Light"/>
              </a:rPr>
              <a:t>, 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Averta" pitchFamily="2" charset="77"/>
                <a:sym typeface="Helvetica Light"/>
              </a:rPr>
              <a:t>IUT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" pitchFamily="2" charset="77"/>
                <a:sym typeface="Helvetica Light"/>
              </a:rPr>
              <a:t> </a:t>
            </a:r>
          </a:p>
          <a:p>
            <a:pPr marL="285750" indent="-285750" algn="l" defTabSz="584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" pitchFamily="2" charset="77"/>
              </a:rPr>
              <a:t>Services propres au campus de Ville-d’Avray : CROUS, Scolarité, BU, etc.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9311A1-8063-9A41-A752-2E68C743A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44" y="1421734"/>
            <a:ext cx="5949244" cy="52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943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371660"/>
            <a:ext cx="9246858" cy="928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Formation &amp; Recherche au PST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2921C-ACB1-9E4D-B4B1-B117560BE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0" y="1603542"/>
            <a:ext cx="4811971" cy="5056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416D7-9532-0D4D-98BA-814F899753FF}"/>
              </a:ext>
            </a:extLst>
          </p:cNvPr>
          <p:cNvSpPr txBox="1"/>
          <p:nvPr/>
        </p:nvSpPr>
        <p:spPr>
          <a:xfrm>
            <a:off x="5454033" y="1300370"/>
            <a:ext cx="4315609" cy="3595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verta" pitchFamily="2" charset="77"/>
                <a:sym typeface="Helvetica Light"/>
              </a:rPr>
              <a:t>UFR SITEC : ~300 étudiants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Système LMD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CMI : formation sur 5 ans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fr-FR" sz="2400" dirty="0" err="1">
                <a:latin typeface="Averta" pitchFamily="2" charset="77"/>
              </a:rPr>
              <a:t>FIPMéca</a:t>
            </a:r>
            <a:r>
              <a:rPr lang="fr-FR" sz="2400" dirty="0">
                <a:latin typeface="Averta" pitchFamily="2" charset="77"/>
              </a:rPr>
              <a:t> : 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École d’ingénieurs en partenariat</a:t>
            </a:r>
          </a:p>
          <a:p>
            <a:pPr algn="l" defTabSz="584200">
              <a:spcBef>
                <a:spcPts val="600"/>
              </a:spcBef>
            </a:pPr>
            <a:r>
              <a:rPr lang="fr-FR" sz="2400" dirty="0">
                <a:solidFill>
                  <a:srgbClr val="0432FF"/>
                </a:solidFill>
                <a:latin typeface="Averta" pitchFamily="2" charset="77"/>
              </a:rPr>
              <a:t>IUT : ~800 étudiants</a:t>
            </a:r>
          </a:p>
          <a:p>
            <a:pPr marL="342900" indent="-342900" algn="l" defTabSz="584200">
              <a:spcBef>
                <a:spcPts val="600"/>
              </a:spcBef>
              <a:buClr>
                <a:srgbClr val="0432FF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Averta" pitchFamily="2" charset="77"/>
              </a:rPr>
              <a:t>Formation technologique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432F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BUT en 3 ans + LP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88C999-F72D-C74E-803C-F73F9A06D022}"/>
              </a:ext>
            </a:extLst>
          </p:cNvPr>
          <p:cNvGrpSpPr/>
          <p:nvPr/>
        </p:nvGrpSpPr>
        <p:grpSpPr>
          <a:xfrm>
            <a:off x="352950" y="1479646"/>
            <a:ext cx="9594717" cy="5106457"/>
            <a:chOff x="352950" y="928090"/>
            <a:chExt cx="9594717" cy="5603655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D8B8CF15-DE3D-AA4A-ABDC-4DCBC646F271}"/>
                </a:ext>
              </a:extLst>
            </p:cNvPr>
            <p:cNvSpPr/>
            <p:nvPr/>
          </p:nvSpPr>
          <p:spPr>
            <a:xfrm>
              <a:off x="352950" y="928090"/>
              <a:ext cx="5028254" cy="2054270"/>
            </a:xfrm>
            <a:prstGeom prst="frame">
              <a:avLst>
                <a:gd name="adj1" fmla="val 3961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4DDC3E-0D04-6D43-B25D-B40AE3D08378}"/>
                </a:ext>
              </a:extLst>
            </p:cNvPr>
            <p:cNvGrpSpPr/>
            <p:nvPr/>
          </p:nvGrpSpPr>
          <p:grpSpPr>
            <a:xfrm>
              <a:off x="5162718" y="4813289"/>
              <a:ext cx="4784949" cy="1718456"/>
              <a:chOff x="5162718" y="4813289"/>
              <a:chExt cx="4784949" cy="1718456"/>
            </a:xfrm>
          </p:grpSpPr>
          <p:sp>
            <p:nvSpPr>
              <p:cNvPr id="9" name="Frame 8">
                <a:extLst>
                  <a:ext uri="{FF2B5EF4-FFF2-40B4-BE49-F238E27FC236}">
                    <a16:creationId xmlns:a16="http://schemas.microsoft.com/office/drawing/2014/main" id="{E26231DA-D55F-4043-9F0D-F991B23BF050}"/>
                  </a:ext>
                </a:extLst>
              </p:cNvPr>
              <p:cNvSpPr/>
              <p:nvPr/>
            </p:nvSpPr>
            <p:spPr>
              <a:xfrm>
                <a:off x="5162718" y="4813289"/>
                <a:ext cx="4674065" cy="1718456"/>
              </a:xfrm>
              <a:prstGeom prst="frame">
                <a:avLst>
                  <a:gd name="adj1" fmla="val 3961"/>
                </a:avLst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FDA872-6086-0843-BD0E-CE8730EF7520}"/>
                  </a:ext>
                </a:extLst>
              </p:cNvPr>
              <p:cNvSpPr txBox="1"/>
              <p:nvPr/>
            </p:nvSpPr>
            <p:spPr>
              <a:xfrm>
                <a:off x="5276007" y="4845582"/>
                <a:ext cx="4671660" cy="16324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800" dirty="0">
                    <a:latin typeface="Averta" pitchFamily="2" charset="77"/>
                  </a:rPr>
                  <a:t>Formation doctorale au LEME :</a:t>
                </a:r>
              </a:p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800" dirty="0">
                    <a:latin typeface="Averta" pitchFamily="2" charset="77"/>
                  </a:rPr>
                  <a:t>Labo </a:t>
                </a:r>
                <a:r>
                  <a:rPr lang="fr-FR" sz="1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verta" pitchFamily="2" charset="77"/>
                  </a:rPr>
                  <a:t>Energétique</a:t>
                </a:r>
                <a:r>
                  <a:rPr lang="fr-FR" sz="1800" dirty="0">
                    <a:latin typeface="Averta" pitchFamily="2" charset="77"/>
                  </a:rPr>
                  <a:t> </a:t>
                </a:r>
                <a:r>
                  <a:rPr lang="fr-FR" sz="1800" dirty="0">
                    <a:solidFill>
                      <a:srgbClr val="0070C0"/>
                    </a:solidFill>
                    <a:latin typeface="Averta" pitchFamily="2" charset="77"/>
                  </a:rPr>
                  <a:t>Mécanique</a:t>
                </a:r>
                <a:r>
                  <a:rPr lang="fr-FR" sz="1800" dirty="0">
                    <a:latin typeface="Averta" pitchFamily="2" charset="77"/>
                  </a:rPr>
                  <a:t> </a:t>
                </a:r>
                <a:r>
                  <a:rPr lang="fr-FR" sz="1800" dirty="0">
                    <a:solidFill>
                      <a:srgbClr val="00B050"/>
                    </a:solidFill>
                    <a:latin typeface="Averta" pitchFamily="2" charset="77"/>
                  </a:rPr>
                  <a:t>Electromagnétisme</a:t>
                </a:r>
              </a:p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800" dirty="0">
                    <a:latin typeface="Averta" pitchFamily="2" charset="77"/>
                  </a:rPr>
                  <a:t>31 Enseignants-Chercheurs, ~15 doctorants</a:t>
                </a:r>
              </a:p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80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verta" pitchFamily="2" charset="77"/>
                    <a:sym typeface="Helvetica Light"/>
                  </a:rPr>
                  <a:t>Présentation le 15 janvier 2026 après-midi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3215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28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Master GI : 3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parcours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885549" y="1740383"/>
            <a:ext cx="8794044" cy="2052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419" tIns="37419" rIns="37419" bIns="37419">
            <a:spAutoFit/>
          </a:bodyPr>
          <a:lstStyle/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b="1" dirty="0">
                <a:solidFill>
                  <a:schemeClr val="accent2"/>
                </a:solidFill>
                <a:latin typeface="Averta SemiBold" pitchFamily="2" charset="77"/>
                <a:ea typeface="Arial" charset="0"/>
                <a:cs typeface="Averta Regular"/>
              </a:rPr>
              <a:t>EESC 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: </a:t>
            </a:r>
            <a:r>
              <a:rPr lang="en-GB" sz="2200" dirty="0" err="1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Electronique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 err="1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Embarquée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 et </a:t>
            </a:r>
            <a:r>
              <a:rPr lang="en-GB" sz="2200" dirty="0" err="1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Systèmes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 de Communication</a:t>
            </a:r>
            <a:endParaRPr sz="2200" dirty="0">
              <a:solidFill>
                <a:schemeClr val="accent2"/>
              </a:solidFill>
              <a:latin typeface="Averta Regular"/>
              <a:ea typeface="Arial" charset="0"/>
              <a:cs typeface="Averta Regular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b="1" dirty="0">
                <a:latin typeface="Averta SemiBold" pitchFamily="2" charset="77"/>
                <a:ea typeface="Arial" charset="0"/>
                <a:cs typeface="Averta Regular"/>
              </a:rPr>
              <a:t>ENMA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: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Energétique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et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Matériaux</a:t>
            </a:r>
            <a:endParaRPr lang="en-GB" sz="2200" dirty="0">
              <a:latin typeface="Averta Regular"/>
              <a:ea typeface="Arial" charset="0"/>
              <a:cs typeface="Averta Regular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b="1" dirty="0">
                <a:solidFill>
                  <a:schemeClr val="accent1"/>
                </a:solidFill>
                <a:latin typeface="Averta SemiBold" pitchFamily="2" charset="77"/>
                <a:ea typeface="Arial" charset="0"/>
                <a:cs typeface="Averta Regular"/>
              </a:rPr>
              <a:t>MSCAE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 : 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Mécanique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 des Structures Composites : </a:t>
            </a:r>
            <a:b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</a:b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										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Aéronautique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 &amp; Eco-conception </a:t>
            </a:r>
          </a:p>
        </p:txBody>
      </p:sp>
      <p:sp>
        <p:nvSpPr>
          <p:cNvPr id="8" name="Shape 171">
            <a:extLst>
              <a:ext uri="{FF2B5EF4-FFF2-40B4-BE49-F238E27FC236}">
                <a16:creationId xmlns:a16="http://schemas.microsoft.com/office/drawing/2014/main" id="{56C4D1CB-56B7-C44C-B68E-BDB03A3014F5}"/>
              </a:ext>
            </a:extLst>
          </p:cNvPr>
          <p:cNvSpPr/>
          <p:nvPr/>
        </p:nvSpPr>
        <p:spPr>
          <a:xfrm>
            <a:off x="659142" y="3990154"/>
            <a:ext cx="9020451" cy="2642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419" tIns="37419" rIns="37419" bIns="37419">
            <a:spAutoFit/>
          </a:bodyPr>
          <a:lstStyle/>
          <a:p>
            <a:pPr algn="l">
              <a:spcAft>
                <a:spcPts val="1326"/>
              </a:spcAft>
              <a:buSzPct val="151000"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400" dirty="0" err="1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Dans</a:t>
            </a:r>
            <a:r>
              <a:rPr lang="en-GB" sz="2400" dirty="0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 la </a:t>
            </a:r>
            <a:r>
              <a:rPr lang="en-GB" sz="2400" dirty="0" err="1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logique</a:t>
            </a:r>
            <a:r>
              <a:rPr lang="en-GB" sz="2400" dirty="0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 de la structure des SPI à Ville-</a:t>
            </a:r>
            <a:r>
              <a:rPr lang="en-GB" sz="2400" dirty="0" err="1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d’Avray</a:t>
            </a:r>
            <a:endParaRPr sz="2400" dirty="0">
              <a:solidFill>
                <a:schemeClr val="tx2"/>
              </a:solidFill>
              <a:latin typeface="Averta Semibold"/>
              <a:ea typeface="Arial" charset="0"/>
              <a:cs typeface="Averta Semibold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3 </a:t>
            </a: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Départements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 IUT : 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GEII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,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GTE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,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GMP</a:t>
            </a:r>
            <a:endParaRPr sz="2200" dirty="0">
              <a:solidFill>
                <a:schemeClr val="accent1"/>
              </a:solidFill>
              <a:latin typeface="Averta Regular"/>
              <a:ea typeface="Arial" charset="0"/>
              <a:cs typeface="Averta Regular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3 </a:t>
            </a: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Pôles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 du </a:t>
            </a: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Labo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 de recherche LEME : </a:t>
            </a:r>
            <a:r>
              <a:rPr lang="en-GB" sz="2200" dirty="0" err="1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Electromagnétisme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 &amp; Signal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, </a:t>
            </a:r>
            <a:r>
              <a:rPr lang="en-GB" sz="2200" dirty="0">
                <a:solidFill>
                  <a:schemeClr val="accent5"/>
                </a:solidFill>
                <a:latin typeface="Averta Regular"/>
                <a:ea typeface="Arial" charset="0"/>
                <a:cs typeface="Averta Regular"/>
              </a:rPr>
              <a:t>Science &amp; </a:t>
            </a:r>
            <a:r>
              <a:rPr lang="en-GB" sz="2200" dirty="0" err="1">
                <a:solidFill>
                  <a:schemeClr val="accent5"/>
                </a:solidFill>
                <a:latin typeface="Averta Regular"/>
                <a:ea typeface="Arial" charset="0"/>
                <a:cs typeface="Averta Regular"/>
              </a:rPr>
              <a:t>Technologie</a:t>
            </a:r>
            <a:r>
              <a:rPr lang="en-GB" sz="2200" dirty="0">
                <a:solidFill>
                  <a:schemeClr val="accent5"/>
                </a:solidFill>
                <a:latin typeface="Averta Regular"/>
                <a:ea typeface="Arial" charset="0"/>
                <a:cs typeface="Averta Regular"/>
              </a:rPr>
              <a:t> de </a:t>
            </a:r>
            <a:r>
              <a:rPr lang="en-GB" sz="2200" dirty="0" err="1">
                <a:solidFill>
                  <a:schemeClr val="accent5"/>
                </a:solidFill>
                <a:latin typeface="Averta Regular"/>
                <a:ea typeface="Arial" charset="0"/>
                <a:cs typeface="Averta Regular"/>
              </a:rPr>
              <a:t>l’Energie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, 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Mécanique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 des 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Matériaux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, des Structures &amp; des 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Systèmes</a:t>
            </a:r>
            <a:endParaRPr lang="en-GB" sz="2200" dirty="0">
              <a:solidFill>
                <a:schemeClr val="accent1"/>
              </a:solidFill>
              <a:latin typeface="Averta Regular"/>
              <a:ea typeface="Arial" charset="0"/>
              <a:cs typeface="Avert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880095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La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maquette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LMD4 du Master 1 GI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D5F9D7-0661-EB45-A38C-A1737D4D2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26140"/>
              </p:ext>
            </p:extLst>
          </p:nvPr>
        </p:nvGraphicFramePr>
        <p:xfrm>
          <a:off x="221673" y="1508059"/>
          <a:ext cx="9448800" cy="4896201"/>
        </p:xfrm>
        <a:graphic>
          <a:graphicData uri="http://schemas.openxmlformats.org/drawingml/2006/table">
            <a:tbl>
              <a:tblPr/>
              <a:tblGrid>
                <a:gridCol w="774784">
                  <a:extLst>
                    <a:ext uri="{9D8B030D-6E8A-4147-A177-3AD203B41FA5}">
                      <a16:colId xmlns:a16="http://schemas.microsoft.com/office/drawing/2014/main" val="2517419389"/>
                    </a:ext>
                  </a:extLst>
                </a:gridCol>
                <a:gridCol w="2876495">
                  <a:extLst>
                    <a:ext uri="{9D8B030D-6E8A-4147-A177-3AD203B41FA5}">
                      <a16:colId xmlns:a16="http://schemas.microsoft.com/office/drawing/2014/main" val="366265513"/>
                    </a:ext>
                  </a:extLst>
                </a:gridCol>
                <a:gridCol w="3090230">
                  <a:extLst>
                    <a:ext uri="{9D8B030D-6E8A-4147-A177-3AD203B41FA5}">
                      <a16:colId xmlns:a16="http://schemas.microsoft.com/office/drawing/2014/main" val="3932558274"/>
                    </a:ext>
                  </a:extLst>
                </a:gridCol>
                <a:gridCol w="2707291">
                  <a:extLst>
                    <a:ext uri="{9D8B030D-6E8A-4147-A177-3AD203B41FA5}">
                      <a16:colId xmlns:a16="http://schemas.microsoft.com/office/drawing/2014/main" val="3438918011"/>
                    </a:ext>
                  </a:extLst>
                </a:gridCol>
              </a:tblGrid>
              <a:tr h="157161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effectLst/>
                          <a:latin typeface="Verdana" panose="020B0604030504040204" pitchFamily="34" charset="0"/>
                        </a:rPr>
                        <a:t>EESC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effectLst/>
                          <a:latin typeface="Verdana" panose="020B0604030504040204" pitchFamily="34" charset="0"/>
                        </a:rPr>
                        <a:t>ENMA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effectLst/>
                          <a:latin typeface="Verdana" panose="020B0604030504040204" pitchFamily="34" charset="0"/>
                        </a:rPr>
                        <a:t>MSCAE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602857"/>
                  </a:ext>
                </a:extLst>
              </a:tr>
              <a:tr h="169251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493921"/>
                  </a:ext>
                </a:extLst>
              </a:tr>
              <a:tr h="21760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Semestre 7</a:t>
                      </a:r>
                    </a:p>
                  </a:txBody>
                  <a:tcPr marL="7976" marR="7976" marT="79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Electronique 1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Conception, Dimensionnement &amp; Calculs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134402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[9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[10,5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[12 ECTS]</a:t>
                      </a:r>
                    </a:p>
                  </a:txBody>
                  <a:tcPr marL="7976" marR="7976" marT="79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11285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Electronique embarquée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Matériaux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470770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624911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Electromagnétisme &amp; Hyperfréquences 1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Energétique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Dynamique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7849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[9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[7,5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29705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Connaissance de l'entreprise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394254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[3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753599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Langue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912382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[3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15475"/>
                  </a:ext>
                </a:extLst>
              </a:tr>
              <a:tr h="21760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330485"/>
                  </a:ext>
                </a:extLst>
              </a:tr>
              <a:tr h="21760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Semestre 8</a:t>
                      </a:r>
                    </a:p>
                  </a:txBody>
                  <a:tcPr marL="7976" marR="7976" marT="79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Electronique 2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Méthodes de caractérisation en énergétique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Dimensionnement &amp; Calculs 1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9811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[9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[7,5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[7,5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729563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Electromagnétisme &amp; Hyperfréquences 2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Modélisation en energétique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Méthodes de mesure &amp; caractérisation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49135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30882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Etude de cas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err="1">
                          <a:effectLst/>
                          <a:latin typeface="Verdana" panose="020B0604030504040204" pitchFamily="34" charset="0"/>
                        </a:rPr>
                        <a:t>Eco-conception</a:t>
                      </a:r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 &amp; Etude de cas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29835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[3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[4,5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355452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Langue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619943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[3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448335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Stage en entreprise (min 12 semaines)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068872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[9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3418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6280BF-16FD-EC41-9673-6DFFD6D117B4}"/>
              </a:ext>
            </a:extLst>
          </p:cNvPr>
          <p:cNvSpPr txBox="1"/>
          <p:nvPr/>
        </p:nvSpPr>
        <p:spPr>
          <a:xfrm>
            <a:off x="1372722" y="6404256"/>
            <a:ext cx="36772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u="none" strike="noStrike" cap="none" spc="0" normalizeH="0" baseline="0" dirty="0">
                <a:ln>
                  <a:noFill/>
                </a:ln>
                <a:solidFill>
                  <a:srgbClr val="D8232A"/>
                </a:solidFill>
                <a:effectLst/>
                <a:uFillTx/>
                <a:latin typeface="Averta" pitchFamily="2" charset="77"/>
                <a:sym typeface="Helvetica Light"/>
              </a:rPr>
              <a:t>(*) UE « maîtriser le domaine »</a:t>
            </a:r>
          </a:p>
        </p:txBody>
      </p:sp>
    </p:spTree>
    <p:extLst>
      <p:ext uri="{BB962C8B-B14F-4D97-AF65-F5344CB8AC3E}">
        <p14:creationId xmlns:p14="http://schemas.microsoft.com/office/powerpoint/2010/main" val="22940736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7165048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Conditions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d’obtention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9676" y="2106732"/>
            <a:ext cx="9566324" cy="4751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7419" tIns="37419" rIns="37419" bIns="37419" anchor="t">
            <a:normAutofit fontScale="850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Moyenne &gt;= 10 sur les 2 semestres de l’année</a:t>
            </a:r>
            <a:endParaRPr lang="fr-FR" sz="2200" dirty="0">
              <a:solidFill>
                <a:schemeClr val="accent5"/>
              </a:solidFill>
              <a:latin typeface="Averta Regular"/>
              <a:cs typeface="Averta Regular"/>
            </a:endParaRPr>
          </a:p>
          <a:p>
            <a:pPr algn="l">
              <a:lnSpc>
                <a:spcPct val="130000"/>
              </a:lnSpc>
            </a:pPr>
            <a:r>
              <a:rPr lang="fr-FR" sz="2200" dirty="0">
                <a:solidFill>
                  <a:srgbClr val="C00000"/>
                </a:solidFill>
                <a:latin typeface="Averta Regular"/>
                <a:cs typeface="Averta Regular"/>
              </a:rPr>
              <a:t>Moyenne &gt;= 10 aux UE « maîtriser le domaine » sur les 2 semestres</a:t>
            </a:r>
          </a:p>
          <a:p>
            <a:pPr algn="l">
              <a:lnSpc>
                <a:spcPct val="130000"/>
              </a:lnSpc>
            </a:pPr>
            <a:r>
              <a:rPr lang="fr-FR" sz="2200" dirty="0">
                <a:solidFill>
                  <a:schemeClr val="accent1"/>
                </a:solidFill>
                <a:latin typeface="Averta Regular"/>
                <a:cs typeface="Averta Regular"/>
              </a:rPr>
              <a:t>Moyenne &gt;= 10 pour l’UE « formation en milieu professionnel » (stage)</a:t>
            </a:r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</a:pPr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Absence à 25% des TD/TP d’un EC, ou au DS (ABI ou ABJ) 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pitchFamily="2" charset="2"/>
              </a:rPr>
              <a:t> DEFAILLANCE</a:t>
            </a:r>
          </a:p>
          <a:p>
            <a:pPr algn="l">
              <a:lnSpc>
                <a:spcPct val="120000"/>
              </a:lnSpc>
            </a:pPr>
            <a:endParaRPr lang="fr-FR" sz="2200" dirty="0">
              <a:solidFill>
                <a:schemeClr val="tx1"/>
              </a:solidFill>
              <a:latin typeface="Averta Regular"/>
              <a:cs typeface="Averta Regular"/>
              <a:sym typeface="Wingdings" charset="0"/>
            </a:endParaRPr>
          </a:p>
          <a:p>
            <a:pPr algn="l">
              <a:lnSpc>
                <a:spcPct val="12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charset="0"/>
              </a:rPr>
              <a:t>Session de rattrapage: 26/05-02/06/2026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  <a:sym typeface="Wingdings" charset="0"/>
            </a:endParaRPr>
          </a:p>
          <a:p>
            <a:pPr algn="l">
              <a:lnSpc>
                <a:spcPct val="12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Redoublement du M1 soumis à l’acceptation d’une demande de maintien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spcBef>
                <a:spcPts val="600"/>
              </a:spcBef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Plus de détails: </a:t>
            </a: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Livret Pédagogique 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&amp; </a:t>
            </a:r>
            <a:r>
              <a:rPr lang="fr-FR" sz="2200" dirty="0">
                <a:solidFill>
                  <a:srgbClr val="C82506"/>
                </a:solidFill>
                <a:latin typeface="Averta Regular"/>
                <a:cs typeface="Averta Regular"/>
              </a:rPr>
              <a:t>Modalités de Contrôle des Connaissances </a:t>
            </a:r>
          </a:p>
          <a:p>
            <a:pPr algn="l">
              <a:spcBef>
                <a:spcPts val="600"/>
              </a:spcBef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(rubrique « 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hlinkClick r:id="rId2"/>
              </a:rPr>
              <a:t>Nos formations » &gt; « Master Génie Industriel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 » du site web de l’UFR SITEC)</a:t>
            </a:r>
          </a:p>
          <a:p>
            <a:pPr algn="l"/>
            <a:endParaRPr lang="fr-FR" sz="24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spcBef>
                <a:spcPts val="600"/>
              </a:spcBef>
            </a:pP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</a:rPr>
              <a:t>Toute l’équipe enseignante est très vigilante sur la (les tentatives de) fraude :</a:t>
            </a:r>
          </a:p>
          <a:p>
            <a:pPr algn="l">
              <a:spcBef>
                <a:spcPts val="600"/>
              </a:spcBef>
            </a:pP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</a:rPr>
              <a:t>Toute (tentative de) fraude aura des conséquences </a:t>
            </a: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  <a:sym typeface="Wingdings" pitchFamily="2" charset="2"/>
              </a:rPr>
              <a:t></a:t>
            </a: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</a:rPr>
              <a:t> commission disciplinaire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2ABF6-F295-8445-A52A-330C24DA6397}"/>
              </a:ext>
            </a:extLst>
          </p:cNvPr>
          <p:cNvSpPr/>
          <p:nvPr/>
        </p:nvSpPr>
        <p:spPr>
          <a:xfrm>
            <a:off x="339675" y="1551578"/>
            <a:ext cx="9323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solidFill>
                  <a:srgbClr val="C82506"/>
                </a:solidFill>
                <a:latin typeface="Averta Regular"/>
                <a:cs typeface="Averta Regular"/>
              </a:rPr>
              <a:t>Rappel : 1 ECTS = 25-30h travail étudiant (~10h présentiel)</a:t>
            </a:r>
            <a:endParaRPr lang="fr-FR" sz="2400" dirty="0">
              <a:solidFill>
                <a:srgbClr val="C82506"/>
              </a:solidFill>
              <a:latin typeface="Averta Regular"/>
              <a:cs typeface="Averta Regular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764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5078208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Le stage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445" y="2045176"/>
            <a:ext cx="9551555" cy="3714435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Obligatoire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, </a:t>
            </a:r>
            <a:r>
              <a:rPr lang="fr-FR" sz="2200" u="sng" dirty="0">
                <a:solidFill>
                  <a:schemeClr val="tx1"/>
                </a:solidFill>
                <a:latin typeface="Averta Regular"/>
                <a:cs typeface="Averta Regular"/>
              </a:rPr>
              <a:t>minimum 12 semaines (3 mois </a:t>
            </a:r>
            <a:r>
              <a:rPr lang="fr-FR" sz="2200" u="sng" dirty="0">
                <a:solidFill>
                  <a:schemeClr val="tx1"/>
                </a:solidFill>
                <a:latin typeface="Averta Regular"/>
                <a:cs typeface="Averta Regular"/>
                <a:sym typeface="Wingdings" pitchFamily="2" charset="2"/>
              </a:rPr>
              <a:t> stage rémunéré)</a:t>
            </a:r>
            <a:endParaRPr lang="fr-FR" sz="2200" u="sng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Début du stage : à partir du 6 avril 2026</a:t>
            </a:r>
          </a:p>
          <a:p>
            <a:pPr algn="l"/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Soutenances : juillet 2026 ou fin août/début septembre 2026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Commencez à chercher un stage dès maintenant :</a:t>
            </a:r>
          </a:p>
          <a:p>
            <a:pPr algn="l"/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la période de recrutement des entreprises se termine en décembre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Apprentis 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: soutenances </a:t>
            </a:r>
            <a:r>
              <a:rPr lang="fr-FR" sz="2200" u="sng" dirty="0">
                <a:solidFill>
                  <a:schemeClr val="tx1"/>
                </a:solidFill>
                <a:latin typeface="Averta Regular"/>
                <a:cs typeface="Averta Regular"/>
              </a:rPr>
              <a:t>fin août / début septembre 2026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			  			</a:t>
            </a:r>
          </a:p>
          <a:p>
            <a:pPr algn="l">
              <a:spcBef>
                <a:spcPts val="600"/>
              </a:spcBef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Etudiants en recherche d’alternance : signature du contrat (</a:t>
            </a: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  <a:hlinkClick r:id="rId2"/>
              </a:rPr>
              <a:t>CFA UPN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) dans les 3 mois, donc jusqu’en décembre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1260549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37473</TotalTime>
  <Words>1334</Words>
  <Application>Microsoft Macintosh PowerPoint</Application>
  <PresentationFormat>A4 Paper (210x297 mm)</PresentationFormat>
  <Paragraphs>208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Averta</vt:lpstr>
      <vt:lpstr>Averta Light</vt:lpstr>
      <vt:lpstr>Averta Regular</vt:lpstr>
      <vt:lpstr>Averta SemiBold</vt:lpstr>
      <vt:lpstr>Averta SemiBold</vt:lpstr>
      <vt:lpstr>Averta-Semibold</vt:lpstr>
      <vt:lpstr>Courier New</vt:lpstr>
      <vt:lpstr>Helvetica</vt:lpstr>
      <vt:lpstr>Helvetica Light</vt:lpstr>
      <vt:lpstr>Helvetica Neue</vt:lpstr>
      <vt:lpstr>Verdana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D'ottavio Michele</cp:lastModifiedBy>
  <cp:revision>190</cp:revision>
  <cp:lastPrinted>2017-09-12T20:39:49Z</cp:lastPrinted>
  <dcterms:modified xsi:type="dcterms:W3CDTF">2025-09-03T08:26:35Z</dcterms:modified>
</cp:coreProperties>
</file>