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6" r:id="rId3"/>
    <p:sldId id="289" r:id="rId4"/>
    <p:sldId id="290" r:id="rId5"/>
    <p:sldId id="280" r:id="rId6"/>
    <p:sldId id="275" r:id="rId7"/>
    <p:sldId id="288" r:id="rId8"/>
    <p:sldId id="287" r:id="rId9"/>
    <p:sldId id="294" r:id="rId10"/>
    <p:sldId id="295" r:id="rId11"/>
    <p:sldId id="296" r:id="rId12"/>
    <p:sldId id="291" r:id="rId13"/>
    <p:sldId id="292" r:id="rId14"/>
    <p:sldId id="293" r:id="rId15"/>
  </p:sldIdLst>
  <p:sldSz cx="9906000" cy="6858000" type="A4"/>
  <p:notesSz cx="6858000" cy="9144000"/>
  <p:defaultTextStyle>
    <a:defPPr marL="0" marR="0" indent="0" algn="l" defTabSz="67354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16838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33677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50516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67354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84193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010321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17870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34709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232A"/>
    <a:srgbClr val="FF33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6"/>
    <p:restoredTop sz="94632"/>
  </p:normalViewPr>
  <p:slideViewPr>
    <p:cSldViewPr snapToGrid="0" snapToObjects="1">
      <p:cViewPr varScale="1">
        <p:scale>
          <a:sx n="132" d="100"/>
          <a:sy n="132" d="100"/>
        </p:scale>
        <p:origin x="448" y="-136"/>
      </p:cViewPr>
      <p:guideLst>
        <p:guide orient="horz" pos="3072"/>
        <p:guide pos="4096"/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0794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1pPr>
    <a:lvl2pPr indent="16838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2pPr>
    <a:lvl3pPr indent="33677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3pPr>
    <a:lvl4pPr indent="505160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4pPr>
    <a:lvl5pPr indent="67354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5pPr>
    <a:lvl6pPr indent="84193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6pPr>
    <a:lvl7pPr indent="1010321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7pPr>
    <a:lvl8pPr indent="117870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8pPr>
    <a:lvl9pPr indent="134709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967383" y="1151930"/>
            <a:ext cx="7971234" cy="2321719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967383" y="3536156"/>
            <a:ext cx="7971234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5117455" y="446484"/>
            <a:ext cx="4063008" cy="5786438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25537" y="446484"/>
            <a:ext cx="4063008" cy="2803922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725537" y="3348633"/>
            <a:ext cx="4063008" cy="28842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5117455" y="1830586"/>
            <a:ext cx="4063008" cy="4420195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725537" y="1830586"/>
            <a:ext cx="4063008" cy="4420195"/>
          </a:xfrm>
          <a:prstGeom prst="rect">
            <a:avLst/>
          </a:prstGeom>
        </p:spPr>
        <p:txBody>
          <a:bodyPr/>
          <a:lstStyle>
            <a:lvl1pPr marL="252580" indent="-252580">
              <a:spcBef>
                <a:spcPts val="2357"/>
              </a:spcBef>
              <a:defRPr sz="2100"/>
            </a:lvl1pPr>
            <a:lvl2pPr marL="505160" indent="-252580">
              <a:spcBef>
                <a:spcPts val="2357"/>
              </a:spcBef>
              <a:defRPr sz="2100"/>
            </a:lvl2pPr>
            <a:lvl3pPr marL="757740" indent="-252580">
              <a:spcBef>
                <a:spcPts val="2357"/>
              </a:spcBef>
              <a:defRPr sz="2100"/>
            </a:lvl3pPr>
            <a:lvl4pPr marL="1010321" indent="-252580">
              <a:spcBef>
                <a:spcPts val="2357"/>
              </a:spcBef>
              <a:defRPr sz="2100"/>
            </a:lvl4pPr>
            <a:lvl5pPr marL="1262901" indent="-252580">
              <a:spcBef>
                <a:spcPts val="2357"/>
              </a:spcBef>
              <a:defRPr sz="21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725537" y="892969"/>
            <a:ext cx="8454926" cy="507206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5117455" y="3580805"/>
            <a:ext cx="4063008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5122192" y="625078"/>
            <a:ext cx="4063009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725537" y="625078"/>
            <a:ext cx="4063008" cy="5607844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967383" y="4473774"/>
            <a:ext cx="7971234" cy="35256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967383" y="2988249"/>
            <a:ext cx="7971234" cy="50645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906000" cy="6858000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25537" y="312539"/>
            <a:ext cx="8454926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25537" y="1830586"/>
            <a:ext cx="8454926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799183" y="6505277"/>
            <a:ext cx="297960" cy="275624"/>
          </a:xfrm>
          <a:prstGeom prst="rect">
            <a:avLst/>
          </a:prstGeom>
          <a:ln w="12700">
            <a:miter lim="400000"/>
          </a:ln>
        </p:spPr>
        <p:txBody>
          <a:bodyPr wrap="none" lIns="37419" tIns="37419" rIns="37419" bIns="37419">
            <a:spAutoFit/>
          </a:bodyPr>
          <a:lstStyle>
            <a:lvl1pPr>
              <a:defRPr sz="13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27419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654837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982256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309675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637094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964512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91931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619350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946768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5" Type="http://schemas.openxmlformats.org/officeDocument/2006/relationships/package" Target="../embeddings/Microsoft_Word_Document5.docx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7.docx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3.docx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1270496" y="-5953"/>
            <a:ext cx="8641450" cy="5887409"/>
          </a:xfrm>
          <a:prstGeom prst="rect">
            <a:avLst/>
          </a:prstGeom>
          <a:solidFill>
            <a:srgbClr val="AE2D2C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>
                <a:solidFill>
                  <a:schemeClr val="accent2">
                    <a:hueOff val="-2473793"/>
                    <a:satOff val="-50209"/>
                    <a:lumOff val="23543"/>
                  </a:schemeClr>
                </a:solidFill>
              </a:defRPr>
            </a:pPr>
            <a:endParaRPr/>
          </a:p>
        </p:txBody>
      </p:sp>
      <p:pic>
        <p:nvPicPr>
          <p:cNvPr id="121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2034" y="-62938"/>
            <a:ext cx="9910067" cy="698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pasted-image.pdf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69785" y="5724890"/>
            <a:ext cx="2324919" cy="45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-62701" y="3154133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-32372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644922" y="4671927"/>
            <a:ext cx="252276" cy="45486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7419" tIns="37419" rIns="37419" bIns="37419" numCol="1" anchor="ctr">
            <a:no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 136"/>
          <p:cNvSpPr/>
          <p:nvPr/>
        </p:nvSpPr>
        <p:spPr>
          <a:xfrm>
            <a:off x="575302" y="434212"/>
            <a:ext cx="9083369" cy="1429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spcAft>
                <a:spcPts val="12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400" dirty="0">
                <a:latin typeface="Averta Regular"/>
                <a:cs typeface="Averta Regular"/>
              </a:rPr>
              <a:t>Présentation des parcours du Master 1 Génie Industriel</a:t>
            </a:r>
          </a:p>
        </p:txBody>
      </p:sp>
      <p:grpSp>
        <p:nvGrpSpPr>
          <p:cNvPr id="18" name="Group 139"/>
          <p:cNvGrpSpPr/>
          <p:nvPr/>
        </p:nvGrpSpPr>
        <p:grpSpPr>
          <a:xfrm>
            <a:off x="575302" y="3831502"/>
            <a:ext cx="4387461" cy="517165"/>
            <a:chOff x="0" y="0"/>
            <a:chExt cx="5759948" cy="735522"/>
          </a:xfrm>
        </p:grpSpPr>
        <p:sp>
          <p:nvSpPr>
            <p:cNvPr id="19" name="Shape 137"/>
            <p:cNvSpPr/>
            <p:nvPr/>
          </p:nvSpPr>
          <p:spPr>
            <a:xfrm>
              <a:off x="0" y="108116"/>
              <a:ext cx="5759948" cy="627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2200" b="1">
                  <a:solidFill>
                    <a:srgbClr val="FFFFFF"/>
                  </a:solidFill>
                  <a:latin typeface="Averta-Semibold"/>
                  <a:ea typeface="Averta-Semibold"/>
                  <a:cs typeface="Averta-Semibold"/>
                  <a:sym typeface="Averta-Semibold"/>
                </a:defRPr>
              </a:lvl1pPr>
            </a:lstStyle>
            <a:p>
              <a:r>
                <a:rPr lang="en-GB" b="0" dirty="0">
                  <a:latin typeface="Averta Regular"/>
                  <a:ea typeface="Arial" charset="0"/>
                  <a:cs typeface="Averta Regular"/>
                </a:rPr>
                <a:t>Mardi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</a:t>
              </a:r>
              <a:r>
                <a:rPr lang="en-GB" b="0" dirty="0">
                  <a:latin typeface="Averta Regular"/>
                  <a:ea typeface="Arial" charset="0"/>
                  <a:cs typeface="Averta Regular"/>
                </a:rPr>
                <a:t>7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</a:t>
              </a:r>
              <a:r>
                <a:rPr lang="en-GB" b="0" dirty="0" err="1">
                  <a:latin typeface="Averta Regular"/>
                  <a:ea typeface="Arial" charset="0"/>
                  <a:cs typeface="Averta Regular"/>
                </a:rPr>
                <a:t>novembre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20</a:t>
              </a:r>
              <a:r>
                <a:rPr lang="en-GB" b="0" dirty="0">
                  <a:latin typeface="Averta Regular"/>
                  <a:ea typeface="Arial" charset="0"/>
                  <a:cs typeface="Averta Regular"/>
                </a:rPr>
                <a:t>23</a:t>
              </a:r>
              <a:endParaRPr b="0" dirty="0">
                <a:latin typeface="Averta Regular"/>
                <a:ea typeface="Arial" charset="0"/>
                <a:cs typeface="Averta Regular"/>
              </a:endParaRPr>
            </a:p>
          </p:txBody>
        </p:sp>
        <p:sp>
          <p:nvSpPr>
            <p:cNvPr id="20" name="Shape 138"/>
            <p:cNvSpPr/>
            <p:nvPr/>
          </p:nvSpPr>
          <p:spPr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>
                <a:latin typeface="Averta Regular"/>
                <a:cs typeface="Averta Regular"/>
              </a:endParaRPr>
            </a:p>
          </p:txBody>
        </p:sp>
      </p:grpSp>
      <p:pic>
        <p:nvPicPr>
          <p:cNvPr id="2" name="Image 1" descr="logo-UPNsitec-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0" y="5658995"/>
            <a:ext cx="1918470" cy="534834"/>
          </a:xfrm>
          <a:prstGeom prst="rect">
            <a:avLst/>
          </a:prstGeom>
        </p:spPr>
      </p:pic>
      <p:sp>
        <p:nvSpPr>
          <p:cNvPr id="15" name="Shape 136">
            <a:extLst>
              <a:ext uri="{FF2B5EF4-FFF2-40B4-BE49-F238E27FC236}">
                <a16:creationId xmlns:a16="http://schemas.microsoft.com/office/drawing/2014/main" id="{5301D53D-C450-D54E-A0FA-5831E5D714DD}"/>
              </a:ext>
            </a:extLst>
          </p:cNvPr>
          <p:cNvSpPr/>
          <p:nvPr/>
        </p:nvSpPr>
        <p:spPr>
          <a:xfrm>
            <a:off x="575190" y="1822567"/>
            <a:ext cx="9083369" cy="1291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spcAft>
                <a:spcPts val="12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400" u="sng" dirty="0" err="1">
                <a:latin typeface="Averta Regular"/>
                <a:cs typeface="Averta Regular"/>
              </a:rPr>
              <a:t>Michele</a:t>
            </a:r>
            <a:r>
              <a:rPr lang="fr-FR" sz="2400" u="sng" dirty="0">
                <a:latin typeface="Averta Regular"/>
                <a:cs typeface="Averta Regular"/>
              </a:rPr>
              <a:t> D’Ottavio</a:t>
            </a:r>
          </a:p>
          <a:p>
            <a:pPr algn="l">
              <a:spcAft>
                <a:spcPts val="6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dirty="0">
                <a:latin typeface="Averta Regular"/>
                <a:cs typeface="Averta Regular"/>
              </a:rPr>
              <a:t>Responsable du Master GI</a:t>
            </a:r>
          </a:p>
          <a:p>
            <a:pPr algn="l">
              <a:spcAft>
                <a:spcPts val="6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dirty="0">
                <a:latin typeface="Averta Regular"/>
                <a:cs typeface="Averta Regular"/>
              </a:rPr>
              <a:t>Email: </a:t>
            </a:r>
            <a:r>
              <a:rPr lang="fr-FR" sz="2000" dirty="0" err="1">
                <a:latin typeface="Averta Regular"/>
                <a:cs typeface="Averta Regular"/>
              </a:rPr>
              <a:t>michele.d_ottavio@parisnanterre.fr</a:t>
            </a:r>
            <a:endParaRPr lang="fr-FR" sz="2000" dirty="0">
              <a:latin typeface="Averta Regular"/>
              <a:cs typeface="Averta Regular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ENMA : Master 1</a:t>
            </a:r>
            <a:endParaRPr dirty="0">
              <a:solidFill>
                <a:srgbClr val="D8232A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D8232A"/>
                </a:solidFill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522618"/>
              </p:ext>
            </p:extLst>
          </p:nvPr>
        </p:nvGraphicFramePr>
        <p:xfrm>
          <a:off x="-173038" y="1684338"/>
          <a:ext cx="5957888" cy="356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Document" r:id="rId3" imgW="5896852" imgH="3525175" progId="Word.Document.12">
                  <p:embed/>
                </p:oleObj>
              </mc:Choice>
              <mc:Fallback>
                <p:oleObj name="Document" r:id="rId3" imgW="5896852" imgH="352517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3038" y="1684338"/>
                        <a:ext cx="5957888" cy="356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>
            <p:extLst/>
          </p:nvPr>
        </p:nvGraphicFramePr>
        <p:xfrm>
          <a:off x="5245486" y="3484563"/>
          <a:ext cx="6372225" cy="357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Document" r:id="rId5" imgW="5896852" imgH="3309127" progId="Word.Document.12">
                  <p:embed/>
                </p:oleObj>
              </mc:Choice>
              <mc:Fallback>
                <p:oleObj name="Document" r:id="rId5" imgW="5896852" imgH="3309127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5486" y="3484563"/>
                        <a:ext cx="6372225" cy="3570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CFB090-A036-4E4B-AC38-11DC813B6B9B}"/>
              </a:ext>
            </a:extLst>
          </p:cNvPr>
          <p:cNvSpPr txBox="1"/>
          <p:nvPr/>
        </p:nvSpPr>
        <p:spPr>
          <a:xfrm>
            <a:off x="61389" y="1220809"/>
            <a:ext cx="3045706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D8232A"/>
                </a:solidFill>
                <a:latin typeface="Averta" pitchFamily="2" charset="77"/>
              </a:rPr>
              <a:t>En rouge: </a:t>
            </a:r>
            <a:r>
              <a:rPr kumimoji="0" lang="fr-FR" sz="18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UE fondamentale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D90DB0-2F60-064B-9467-C12663C0E4B8}"/>
              </a:ext>
            </a:extLst>
          </p:cNvPr>
          <p:cNvSpPr txBox="1"/>
          <p:nvPr/>
        </p:nvSpPr>
        <p:spPr>
          <a:xfrm>
            <a:off x="1005278" y="5391907"/>
            <a:ext cx="377026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Eco-Conception (avec </a:t>
            </a:r>
            <a:r>
              <a:rPr lang="fr-FR" sz="2000" dirty="0">
                <a:solidFill>
                  <a:srgbClr val="D8232A"/>
                </a:solidFill>
                <a:latin typeface="Averta" pitchFamily="2" charset="77"/>
              </a:rPr>
              <a:t>MSCAE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)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Interactions Fluides-structures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solidFill>
                  <a:srgbClr val="D8232A"/>
                </a:solidFill>
                <a:latin typeface="Averta" pitchFamily="2" charset="77"/>
              </a:rPr>
              <a:t>Matériaux pour l’Optique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Hydrogène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57DBFD-B47A-6A4F-8B94-BE0113AF1B19}"/>
              </a:ext>
            </a:extLst>
          </p:cNvPr>
          <p:cNvCxnSpPr>
            <a:endCxn id="2" idx="3"/>
          </p:cNvCxnSpPr>
          <p:nvPr/>
        </p:nvCxnSpPr>
        <p:spPr>
          <a:xfrm flipH="1">
            <a:off x="4775541" y="6058756"/>
            <a:ext cx="635709" cy="0"/>
          </a:xfrm>
          <a:prstGeom prst="straightConnector1">
            <a:avLst/>
          </a:prstGeom>
          <a:noFill/>
          <a:ln w="25400" cap="flat">
            <a:solidFill>
              <a:srgbClr val="D8232A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9630168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ENMA : Master 2</a:t>
            </a:r>
            <a:endParaRPr dirty="0">
              <a:solidFill>
                <a:srgbClr val="D8232A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D8232A"/>
                </a:solidFill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7" name="Objet 4">
            <a:extLst>
              <a:ext uri="{FF2B5EF4-FFF2-40B4-BE49-F238E27FC236}">
                <a16:creationId xmlns:a16="http://schemas.microsoft.com/office/drawing/2014/main" id="{0045E1E4-063A-F94E-BD0D-44CB1BD701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147213"/>
              </p:ext>
            </p:extLst>
          </p:nvPr>
        </p:nvGraphicFramePr>
        <p:xfrm>
          <a:off x="798513" y="1655763"/>
          <a:ext cx="6073775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Document" r:id="rId3" imgW="5896852" imgH="4198163" progId="Word.Document.12">
                  <p:embed/>
                </p:oleObj>
              </mc:Choice>
              <mc:Fallback>
                <p:oleObj name="Document" r:id="rId3" imgW="5896852" imgH="4198163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3" y="1655763"/>
                        <a:ext cx="6073775" cy="432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5">
            <a:extLst>
              <a:ext uri="{FF2B5EF4-FFF2-40B4-BE49-F238E27FC236}">
                <a16:creationId xmlns:a16="http://schemas.microsoft.com/office/drawing/2014/main" id="{A79F0057-8DEA-7D42-A426-9EEBDAE77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150016"/>
              </p:ext>
            </p:extLst>
          </p:nvPr>
        </p:nvGraphicFramePr>
        <p:xfrm>
          <a:off x="812786" y="5760424"/>
          <a:ext cx="611981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Document" r:id="rId5" imgW="5896800" imgH="840960" progId="Word.Document.12">
                  <p:embed/>
                </p:oleObj>
              </mc:Choice>
              <mc:Fallback>
                <p:oleObj name="Document" r:id="rId5" imgW="5896800" imgH="840960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786" y="5760424"/>
                        <a:ext cx="6119813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E6C983D-7460-2648-B737-3FE4D3AFD8C4}"/>
              </a:ext>
            </a:extLst>
          </p:cNvPr>
          <p:cNvSpPr txBox="1"/>
          <p:nvPr/>
        </p:nvSpPr>
        <p:spPr>
          <a:xfrm>
            <a:off x="1064247" y="1241468"/>
            <a:ext cx="3045706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D8232A"/>
                </a:solidFill>
                <a:latin typeface="Averta" pitchFamily="2" charset="77"/>
              </a:rPr>
              <a:t>En rouge: </a:t>
            </a:r>
            <a:r>
              <a:rPr kumimoji="0" lang="fr-FR" sz="18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UE fondamentale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ED88FF-A936-8548-A395-9F3E2E156360}"/>
              </a:ext>
            </a:extLst>
          </p:cNvPr>
          <p:cNvSpPr txBox="1"/>
          <p:nvPr/>
        </p:nvSpPr>
        <p:spPr>
          <a:xfrm>
            <a:off x="6400844" y="4737770"/>
            <a:ext cx="314348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Sujets « labo » (recherche)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solidFill>
                  <a:srgbClr val="D8232A"/>
                </a:solidFill>
                <a:latin typeface="Averta" pitchFamily="2" charset="77"/>
              </a:rPr>
              <a:t>ou sujets industriels 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D8232A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5269085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Master GI / EESC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10457" y="4463217"/>
            <a:ext cx="8420575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Mathématiques, Traitement du signal,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Communications numériques &amp; analogiques, VHDL &amp; FPGA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</a:t>
            </a:r>
            <a:r>
              <a:rPr kumimoji="0" lang="fr-FR" sz="22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verta" pitchFamily="2" charset="77"/>
                <a:sym typeface="Wingdings" pitchFamily="2" charset="2"/>
              </a:rPr>
              <a:t> le parcours Electronique en L3 S6 est nécessaire</a:t>
            </a:r>
            <a:endParaRPr kumimoji="0" lang="fr-FR" sz="22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10457" y="1100085"/>
            <a:ext cx="8669040" cy="32726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&amp; secteurs d’activités: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Ingénieur d’études / recherche / développement matériel ;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Chef de projet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Secteurs d’activités: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Transports (Aéronautique &amp; spatial, Automobile)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Radiofréquence, Radiocommunications, Télécommunications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Téléphonie mobile 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82793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 EESC: Master 1</a:t>
            </a:r>
            <a:endParaRPr dirty="0">
              <a:solidFill>
                <a:srgbClr val="00B05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FB090-A036-4E4B-AC38-11DC813B6B9B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graphicFrame>
        <p:nvGraphicFramePr>
          <p:cNvPr id="10" name="Tableau 3">
            <a:extLst>
              <a:ext uri="{FF2B5EF4-FFF2-40B4-BE49-F238E27FC236}">
                <a16:creationId xmlns:a16="http://schemas.microsoft.com/office/drawing/2014/main" id="{073D3202-35B5-8743-BA2C-8E81DCB68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214430"/>
              </p:ext>
            </p:extLst>
          </p:nvPr>
        </p:nvGraphicFramePr>
        <p:xfrm>
          <a:off x="180328" y="1502004"/>
          <a:ext cx="4741960" cy="5150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7402">
                  <a:extLst>
                    <a:ext uri="{9D8B030D-6E8A-4147-A177-3AD203B41FA5}">
                      <a16:colId xmlns:a16="http://schemas.microsoft.com/office/drawing/2014/main" val="2959610494"/>
                    </a:ext>
                  </a:extLst>
                </a:gridCol>
                <a:gridCol w="801458">
                  <a:extLst>
                    <a:ext uri="{9D8B030D-6E8A-4147-A177-3AD203B41FA5}">
                      <a16:colId xmlns:a16="http://schemas.microsoft.com/office/drawing/2014/main" val="4114755982"/>
                    </a:ext>
                  </a:extLst>
                </a:gridCol>
                <a:gridCol w="425775">
                  <a:extLst>
                    <a:ext uri="{9D8B030D-6E8A-4147-A177-3AD203B41FA5}">
                      <a16:colId xmlns:a16="http://schemas.microsoft.com/office/drawing/2014/main" val="3920807197"/>
                    </a:ext>
                  </a:extLst>
                </a:gridCol>
                <a:gridCol w="425775">
                  <a:extLst>
                    <a:ext uri="{9D8B030D-6E8A-4147-A177-3AD203B41FA5}">
                      <a16:colId xmlns:a16="http://schemas.microsoft.com/office/drawing/2014/main" val="1775938202"/>
                    </a:ext>
                  </a:extLst>
                </a:gridCol>
                <a:gridCol w="425775">
                  <a:extLst>
                    <a:ext uri="{9D8B030D-6E8A-4147-A177-3AD203B41FA5}">
                      <a16:colId xmlns:a16="http://schemas.microsoft.com/office/drawing/2014/main" val="754490330"/>
                    </a:ext>
                  </a:extLst>
                </a:gridCol>
                <a:gridCol w="425775">
                  <a:extLst>
                    <a:ext uri="{9D8B030D-6E8A-4147-A177-3AD203B41FA5}">
                      <a16:colId xmlns:a16="http://schemas.microsoft.com/office/drawing/2014/main" val="551909599"/>
                    </a:ext>
                  </a:extLst>
                </a:gridCol>
              </a:tblGrid>
              <a:tr h="282584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5387990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7 (Liste : 4Z4£ELU7)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4ZELSM07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134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114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5658756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Electronique 1 (Liste : 4Z4£ELE1)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3420000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Composants électroniques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4Z7LCOMP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8498334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Synthèse de fréquence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4Z7LSYNT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780992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Traitement du signal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4Z7LTRAI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5294283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Electronique Embarquée (Liste : 4Z4£ELE2)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3362904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DSP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4Z7LEDSP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0332604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Réseaux de communications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4Z7LRESE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8547882"/>
                  </a:ext>
                </a:extLst>
              </a:tr>
              <a:tr h="41997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Electromagnétisme et Hyperfréquence 1 (Liste : 4Z4£ELE3)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4745089"/>
                  </a:ext>
                </a:extLst>
              </a:tr>
              <a:tr h="41997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Caractérisation des composants hyperfréquences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4Z7LCARA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7564346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Propagation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4Z7LPROP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5798716"/>
                  </a:ext>
                </a:extLst>
              </a:tr>
              <a:tr h="41997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Connaissance de l'entreprise                                          (Liste : 4Z4£ELE4)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4491918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Connaissance de l'entreprise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4Z7GICON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8367386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4Z4£ELE5)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4ZELUE75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5610"/>
                  </a:ext>
                </a:extLst>
              </a:tr>
              <a:tr h="28258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Anglais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4Z7GIANG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346727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523CE2A7-9909-8348-98AF-3AB812E09760}"/>
              </a:ext>
            </a:extLst>
          </p:cNvPr>
          <p:cNvSpPr/>
          <p:nvPr/>
        </p:nvSpPr>
        <p:spPr>
          <a:xfrm>
            <a:off x="154294" y="2134950"/>
            <a:ext cx="4767994" cy="324512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10651472-21E8-2742-8EE9-AFDBFEC3A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634870"/>
              </p:ext>
            </p:extLst>
          </p:nvPr>
        </p:nvGraphicFramePr>
        <p:xfrm>
          <a:off x="5082767" y="1504817"/>
          <a:ext cx="4691555" cy="5054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3620">
                  <a:extLst>
                    <a:ext uri="{9D8B030D-6E8A-4147-A177-3AD203B41FA5}">
                      <a16:colId xmlns:a16="http://schemas.microsoft.com/office/drawing/2014/main" val="2865167375"/>
                    </a:ext>
                  </a:extLst>
                </a:gridCol>
                <a:gridCol w="792939">
                  <a:extLst>
                    <a:ext uri="{9D8B030D-6E8A-4147-A177-3AD203B41FA5}">
                      <a16:colId xmlns:a16="http://schemas.microsoft.com/office/drawing/2014/main" val="4238855903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2891416419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2500742258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3131237090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207078931"/>
                    </a:ext>
                  </a:extLst>
                </a:gridCol>
              </a:tblGrid>
              <a:tr h="338166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7653916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8 (Liste : 4Z4£ELU8)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4ZELSM08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82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90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48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9340754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Electronique 2 (Liste : 4Z4£ELE6)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2800331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Optoélectronique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4Z8LOPTO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3929766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Traitement du signal avancé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4Z8LTRAI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788609"/>
                  </a:ext>
                </a:extLst>
              </a:tr>
              <a:tr h="67633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Electromagnétisme et Hyperfréquence 2 (Liste : 4Z4£ELE7)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4614016"/>
                  </a:ext>
                </a:extLst>
              </a:tr>
              <a:tr h="32576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Antenne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4Z8LANTE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1145188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Mesures hyperfréquences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4Z8LMESU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0457552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Stage (Liste : 4Z4£ELE8)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8913047"/>
                  </a:ext>
                </a:extLst>
              </a:tr>
              <a:tr h="32576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Stage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4Z8LSTAA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9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3174058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Etude de cas (Liste : 4Z4£ELE9)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4ZELUE84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4960623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Etude de cas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4Z8LETUD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62865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4Z4£ELE0)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4ZELUE85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7592685"/>
                  </a:ext>
                </a:extLst>
              </a:tr>
              <a:tr h="33816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Anglais</a:t>
                      </a:r>
                      <a:endParaRPr lang="fr-FR" sz="11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4Z8GIANG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8376979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F4F49B92-6182-7246-B42D-3986A666E5B5}"/>
              </a:ext>
            </a:extLst>
          </p:cNvPr>
          <p:cNvSpPr/>
          <p:nvPr/>
        </p:nvSpPr>
        <p:spPr>
          <a:xfrm>
            <a:off x="5082767" y="2134950"/>
            <a:ext cx="4691555" cy="241578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6806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 EESC: Master 2</a:t>
            </a:r>
            <a:endParaRPr dirty="0">
              <a:solidFill>
                <a:srgbClr val="00B05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B05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FB090-A036-4E4B-AC38-11DC813B6B9B}"/>
              </a:ext>
            </a:extLst>
          </p:cNvPr>
          <p:cNvSpPr txBox="1"/>
          <p:nvPr/>
        </p:nvSpPr>
        <p:spPr>
          <a:xfrm>
            <a:off x="180328" y="1152240"/>
            <a:ext cx="3255699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FF0000"/>
                </a:solidFill>
                <a:latin typeface="Averta" pitchFamily="2" charset="77"/>
              </a:rPr>
              <a:t>Entourées: UE fondamentales</a:t>
            </a:r>
            <a:endParaRPr kumimoji="0" lang="fr-FR" sz="180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graphicFrame>
        <p:nvGraphicFramePr>
          <p:cNvPr id="14" name="Tableau 1">
            <a:extLst>
              <a:ext uri="{FF2B5EF4-FFF2-40B4-BE49-F238E27FC236}">
                <a16:creationId xmlns:a16="http://schemas.microsoft.com/office/drawing/2014/main" id="{132F739A-9886-9F41-9E89-3ECF71E91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082786"/>
              </p:ext>
            </p:extLst>
          </p:nvPr>
        </p:nvGraphicFramePr>
        <p:xfrm>
          <a:off x="3125972" y="1561793"/>
          <a:ext cx="6645349" cy="4241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5480">
                  <a:extLst>
                    <a:ext uri="{9D8B030D-6E8A-4147-A177-3AD203B41FA5}">
                      <a16:colId xmlns:a16="http://schemas.microsoft.com/office/drawing/2014/main" val="3980332795"/>
                    </a:ext>
                  </a:extLst>
                </a:gridCol>
                <a:gridCol w="1123157">
                  <a:extLst>
                    <a:ext uri="{9D8B030D-6E8A-4147-A177-3AD203B41FA5}">
                      <a16:colId xmlns:a16="http://schemas.microsoft.com/office/drawing/2014/main" val="262847444"/>
                    </a:ext>
                  </a:extLst>
                </a:gridCol>
                <a:gridCol w="596678">
                  <a:extLst>
                    <a:ext uri="{9D8B030D-6E8A-4147-A177-3AD203B41FA5}">
                      <a16:colId xmlns:a16="http://schemas.microsoft.com/office/drawing/2014/main" val="26883584"/>
                    </a:ext>
                  </a:extLst>
                </a:gridCol>
                <a:gridCol w="596678">
                  <a:extLst>
                    <a:ext uri="{9D8B030D-6E8A-4147-A177-3AD203B41FA5}">
                      <a16:colId xmlns:a16="http://schemas.microsoft.com/office/drawing/2014/main" val="2532529716"/>
                    </a:ext>
                  </a:extLst>
                </a:gridCol>
                <a:gridCol w="596678">
                  <a:extLst>
                    <a:ext uri="{9D8B030D-6E8A-4147-A177-3AD203B41FA5}">
                      <a16:colId xmlns:a16="http://schemas.microsoft.com/office/drawing/2014/main" val="1591886849"/>
                    </a:ext>
                  </a:extLst>
                </a:gridCol>
                <a:gridCol w="596678">
                  <a:extLst>
                    <a:ext uri="{9D8B030D-6E8A-4147-A177-3AD203B41FA5}">
                      <a16:colId xmlns:a16="http://schemas.microsoft.com/office/drawing/2014/main" val="4192943340"/>
                    </a:ext>
                  </a:extLst>
                </a:gridCol>
              </a:tblGrid>
              <a:tr h="183620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TD</a:t>
                      </a:r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21433638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9 (Liste : 4Z5£ELU9)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4ZELSM09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142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56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4089220725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Systèmes de communication                                               (Liste : 4Z5£ELE1)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4ZELUE91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272552078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Transmissions Numériques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4Z9LTRAN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443521853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Radiocommunications Nouvelle  Génération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4Z9LRADI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855827213"/>
                  </a:ext>
                </a:extLst>
              </a:tr>
              <a:tr h="20198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Electronique Embarquée (Liste : 4Z5£ELE2)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66269730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Capteurs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4Z9LCAPT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1,50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759011435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Java/Temps réel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4Z9LJAVA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88911465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CEM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4Z9ELCEM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703925437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Electromagnétisme (Liste : 4Z5£ELE3)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4ZELUE93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753483894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Propagation dans la matière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4Z9LPROP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846001774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Gestion de projet (Liste : 4Z5£ELE4)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12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542654528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Gestion de projet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4Z9GIPRO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6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302166219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TER : Activité de recherche scientifique                                       (Liste : 4Z5£ELE5)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4ZELUE95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4,50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1732979075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TER : Activité de recherche scientifique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4Z9GTERA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4,50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159416167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Langue (Liste : 4Z5£ELE6)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4ZELUE96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637572723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Anglais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4Z9GIANG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3207619832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TER : Recherche bibliographique                                                 (Liste : 4Z5£ELE7)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4ZELUE97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2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1,50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994123266"/>
                  </a:ext>
                </a:extLst>
              </a:tr>
              <a:tr h="1836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TER : Recherche bibliographique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4Z9GTERR</a:t>
                      </a:r>
                      <a:endParaRPr lang="fr-FR" sz="1100" b="0" i="0" u="none" strike="noStrike">
                        <a:solidFill>
                          <a:srgbClr val="009A4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2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1,50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18" marR="9418" marT="9418" marB="0" anchor="ctr"/>
                </a:tc>
                <a:extLst>
                  <a:ext uri="{0D108BD9-81ED-4DB2-BD59-A6C34878D82A}">
                    <a16:rowId xmlns:a16="http://schemas.microsoft.com/office/drawing/2014/main" val="2349354807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523CE2A7-9909-8348-98AF-3AB812E09760}"/>
              </a:ext>
            </a:extLst>
          </p:cNvPr>
          <p:cNvSpPr/>
          <p:nvPr/>
        </p:nvSpPr>
        <p:spPr>
          <a:xfrm>
            <a:off x="3125971" y="1958953"/>
            <a:ext cx="6645349" cy="2038889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graphicFrame>
        <p:nvGraphicFramePr>
          <p:cNvPr id="15" name="Tableau 2">
            <a:extLst>
              <a:ext uri="{FF2B5EF4-FFF2-40B4-BE49-F238E27FC236}">
                <a16:creationId xmlns:a16="http://schemas.microsoft.com/office/drawing/2014/main" id="{40BBA549-C7A8-E545-A727-3A71207EC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34081"/>
              </p:ext>
            </p:extLst>
          </p:nvPr>
        </p:nvGraphicFramePr>
        <p:xfrm>
          <a:off x="3139110" y="5886538"/>
          <a:ext cx="6619069" cy="834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3081">
                  <a:extLst>
                    <a:ext uri="{9D8B030D-6E8A-4147-A177-3AD203B41FA5}">
                      <a16:colId xmlns:a16="http://schemas.microsoft.com/office/drawing/2014/main" val="4270039727"/>
                    </a:ext>
                  </a:extLst>
                </a:gridCol>
                <a:gridCol w="1118716">
                  <a:extLst>
                    <a:ext uri="{9D8B030D-6E8A-4147-A177-3AD203B41FA5}">
                      <a16:colId xmlns:a16="http://schemas.microsoft.com/office/drawing/2014/main" val="4061110592"/>
                    </a:ext>
                  </a:extLst>
                </a:gridCol>
                <a:gridCol w="594318">
                  <a:extLst>
                    <a:ext uri="{9D8B030D-6E8A-4147-A177-3AD203B41FA5}">
                      <a16:colId xmlns:a16="http://schemas.microsoft.com/office/drawing/2014/main" val="1775717836"/>
                    </a:ext>
                  </a:extLst>
                </a:gridCol>
                <a:gridCol w="594318">
                  <a:extLst>
                    <a:ext uri="{9D8B030D-6E8A-4147-A177-3AD203B41FA5}">
                      <a16:colId xmlns:a16="http://schemas.microsoft.com/office/drawing/2014/main" val="154636088"/>
                    </a:ext>
                  </a:extLst>
                </a:gridCol>
                <a:gridCol w="594318">
                  <a:extLst>
                    <a:ext uri="{9D8B030D-6E8A-4147-A177-3AD203B41FA5}">
                      <a16:colId xmlns:a16="http://schemas.microsoft.com/office/drawing/2014/main" val="1976305086"/>
                    </a:ext>
                  </a:extLst>
                </a:gridCol>
                <a:gridCol w="594318">
                  <a:extLst>
                    <a:ext uri="{9D8B030D-6E8A-4147-A177-3AD203B41FA5}">
                      <a16:colId xmlns:a16="http://schemas.microsoft.com/office/drawing/2014/main" val="4248458928"/>
                    </a:ext>
                  </a:extLst>
                </a:gridCol>
              </a:tblGrid>
              <a:tr h="208736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Code Apogée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CM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TD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TP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Ects</a:t>
                      </a:r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0020094"/>
                  </a:ext>
                </a:extLst>
              </a:tr>
              <a:tr h="2087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Semestre 10 (Liste : 4Z5£ELU0)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4ZELSM10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07069"/>
                  </a:ext>
                </a:extLst>
              </a:tr>
              <a:tr h="2087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Stage (Liste : 4Z5£ELE8)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4ZELUE10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>
                          <a:solidFill>
                            <a:srgbClr val="00B050"/>
                          </a:solidFill>
                          <a:effectLst/>
                        </a:rPr>
                        <a:t>0</a:t>
                      </a:r>
                      <a:endParaRPr lang="fr-FR" sz="1100" b="1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30</a:t>
                      </a:r>
                      <a:endParaRPr lang="fr-FR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1141708"/>
                  </a:ext>
                </a:extLst>
              </a:tr>
              <a:tr h="2087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Stage</a:t>
                      </a:r>
                      <a:endParaRPr lang="fr-FR" sz="11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4Z0LSTAA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0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30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3161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839858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Motivation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6D59E9-91E8-7140-BEC6-46D6531C2BAA}"/>
              </a:ext>
            </a:extLst>
          </p:cNvPr>
          <p:cNvSpPr txBox="1"/>
          <p:nvPr/>
        </p:nvSpPr>
        <p:spPr>
          <a:xfrm>
            <a:off x="659142" y="1428628"/>
            <a:ext cx="8439138" cy="55810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Averta" pitchFamily="2" charset="77"/>
              </a:rPr>
              <a:t>Après la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 L3 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Wingdings" pitchFamily="2" charset="2"/>
              </a:rPr>
              <a:t> </a:t>
            </a: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Candidature en Master</a:t>
            </a:r>
          </a:p>
          <a:p>
            <a:pPr algn="l" defTabSz="584200"/>
            <a:r>
              <a:rPr lang="fr-FR" sz="2200" dirty="0">
                <a:latin typeface="Averta" pitchFamily="2" charset="77"/>
              </a:rPr>
              <a:t>Candidature : plateforme nationale « </a:t>
            </a:r>
            <a:r>
              <a:rPr lang="fr-FR" sz="2200" dirty="0" err="1">
                <a:latin typeface="Averta" pitchFamily="2" charset="77"/>
              </a:rPr>
              <a:t>MonMaster</a:t>
            </a:r>
            <a:r>
              <a:rPr lang="fr-FR" sz="2200" dirty="0">
                <a:latin typeface="Averta" pitchFamily="2" charset="77"/>
              </a:rPr>
              <a:t> »</a:t>
            </a:r>
          </a:p>
          <a:p>
            <a:pPr algn="l" defTabSz="584200"/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latin typeface="Averta" pitchFamily="2" charset="77"/>
              </a:rPr>
              <a:t>Pour les étudiants CMI ayant validé le CMI-3:</a:t>
            </a:r>
          </a:p>
          <a:p>
            <a:pPr algn="l" defTabSz="584200"/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… passage automatique en CMI-4 </a:t>
            </a:r>
          </a:p>
          <a:p>
            <a:pPr algn="l" defTabSz="584200"/>
            <a:r>
              <a:rPr lang="fr-FR" sz="2200" dirty="0">
                <a:latin typeface="Averta" pitchFamily="2" charset="77"/>
              </a:rPr>
              <a:t>… </a:t>
            </a:r>
            <a:r>
              <a:rPr lang="fr-FR" sz="2200" b="1" dirty="0">
                <a:solidFill>
                  <a:srgbClr val="FF0000"/>
                </a:solidFill>
                <a:latin typeface="Averta" pitchFamily="2" charset="77"/>
              </a:rPr>
              <a:t>faire quand même le dossier </a:t>
            </a:r>
            <a:r>
              <a:rPr lang="fr-FR" sz="2200" b="1" dirty="0" err="1">
                <a:solidFill>
                  <a:srgbClr val="FF0000"/>
                </a:solidFill>
                <a:latin typeface="Averta" pitchFamily="2" charset="77"/>
              </a:rPr>
              <a:t>MonMaster</a:t>
            </a:r>
            <a:r>
              <a:rPr lang="fr-FR" sz="2200" b="1" dirty="0">
                <a:solidFill>
                  <a:srgbClr val="FF0000"/>
                </a:solidFill>
                <a:latin typeface="Averta" pitchFamily="2" charset="77"/>
              </a:rPr>
              <a:t> </a:t>
            </a:r>
            <a:r>
              <a:rPr lang="fr-FR" sz="2200" dirty="0">
                <a:latin typeface="Averta" pitchFamily="2" charset="77"/>
              </a:rPr>
              <a:t>pour avoir la place dans le parcours choisi</a:t>
            </a:r>
          </a:p>
          <a:p>
            <a:pPr algn="l" defTabSz="584200"/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latin typeface="Averta" pitchFamily="2" charset="77"/>
              </a:rPr>
              <a:t>Choix du parcours: </a:t>
            </a:r>
          </a:p>
          <a:p>
            <a:pPr algn="l" defTabSz="584200"/>
            <a:r>
              <a:rPr lang="fr-FR" sz="2200" dirty="0">
                <a:latin typeface="Averta" pitchFamily="2" charset="77"/>
              </a:rPr>
              <a:t>… en fonction du parcours suivi en Licence (projet L2, option L3) </a:t>
            </a:r>
          </a:p>
          <a:p>
            <a:pPr algn="l" defTabSz="584200"/>
            <a:r>
              <a:rPr lang="fr-FR" sz="2200" dirty="0">
                <a:latin typeface="Averta" pitchFamily="2" charset="77"/>
              </a:rPr>
              <a:t>… en fonction des affinités personnelles</a:t>
            </a:r>
          </a:p>
          <a:p>
            <a:pPr algn="l" defTabSz="584200"/>
            <a:r>
              <a:rPr lang="fr-FR" sz="2200" dirty="0">
                <a:latin typeface="Averta" pitchFamily="2" charset="77"/>
              </a:rPr>
              <a:t>… après discussion </a:t>
            </a:r>
            <a:r>
              <a:rPr lang="fr-FR" sz="2200" b="1" dirty="0">
                <a:solidFill>
                  <a:srgbClr val="FF0000"/>
                </a:solidFill>
                <a:latin typeface="Averta" pitchFamily="2" charset="77"/>
              </a:rPr>
              <a:t>en amont</a:t>
            </a:r>
            <a:r>
              <a:rPr lang="fr-FR" sz="2200" dirty="0">
                <a:latin typeface="Averta" pitchFamily="2" charset="77"/>
              </a:rPr>
              <a:t> avec les responsables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algn="l" defTabSz="584200"/>
            <a:r>
              <a:rPr lang="fr-FR" sz="2800" dirty="0">
                <a:latin typeface="Averta" pitchFamily="2" charset="77"/>
              </a:rPr>
              <a:t>Présentation du Master Génie Industriel de SITEC</a:t>
            </a:r>
          </a:p>
        </p:txBody>
      </p:sp>
    </p:spTree>
    <p:extLst>
      <p:ext uri="{BB962C8B-B14F-4D97-AF65-F5344CB8AC3E}">
        <p14:creationId xmlns:p14="http://schemas.microsoft.com/office/powerpoint/2010/main" val="68800950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L3 SPI –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Semestre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6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15656262-5A2D-074A-B632-A3E31330A0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413" b="1"/>
          <a:stretch/>
        </p:blipFill>
        <p:spPr>
          <a:xfrm>
            <a:off x="4147929" y="1543389"/>
            <a:ext cx="5176109" cy="50280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97DAD-39BF-494F-BA33-A332C3343F6D}"/>
              </a:ext>
            </a:extLst>
          </p:cNvPr>
          <p:cNvSpPr txBox="1"/>
          <p:nvPr/>
        </p:nvSpPr>
        <p:spPr>
          <a:xfrm>
            <a:off x="1431735" y="2706945"/>
            <a:ext cx="254019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b="1" dirty="0">
                <a:latin typeface="Averta" pitchFamily="2" charset="77"/>
              </a:rPr>
              <a:t>EC du parcours</a:t>
            </a:r>
            <a:endParaRPr kumimoji="0" lang="fr-FR" sz="2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7CD3D4-999B-4D43-BAF6-126D037931DB}"/>
              </a:ext>
            </a:extLst>
          </p:cNvPr>
          <p:cNvSpPr txBox="1"/>
          <p:nvPr/>
        </p:nvSpPr>
        <p:spPr>
          <a:xfrm>
            <a:off x="1889559" y="3149240"/>
            <a:ext cx="254019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solidFill>
                  <a:srgbClr val="00B050"/>
                </a:solidFill>
                <a:latin typeface="Averta" pitchFamily="2" charset="77"/>
              </a:rPr>
              <a:t>Electronique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3E8E70-6588-074E-9277-233C40FAAC18}"/>
              </a:ext>
            </a:extLst>
          </p:cNvPr>
          <p:cNvSpPr txBox="1"/>
          <p:nvPr/>
        </p:nvSpPr>
        <p:spPr>
          <a:xfrm>
            <a:off x="1889559" y="3907336"/>
            <a:ext cx="254019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solidFill>
                  <a:srgbClr val="0070C0"/>
                </a:solidFill>
                <a:latin typeface="Averta" pitchFamily="2" charset="77"/>
              </a:rPr>
              <a:t>Mécanique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69042D-8BED-5B43-8E6E-A87E4FEAF1A8}"/>
              </a:ext>
            </a:extLst>
          </p:cNvPr>
          <p:cNvSpPr txBox="1"/>
          <p:nvPr/>
        </p:nvSpPr>
        <p:spPr>
          <a:xfrm>
            <a:off x="1889559" y="4656007"/>
            <a:ext cx="2540190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solidFill>
                  <a:schemeClr val="accent5"/>
                </a:solidFill>
                <a:latin typeface="Averta" pitchFamily="2" charset="77"/>
              </a:rPr>
              <a:t>Energétique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8C1C54A2-E59C-FD47-8B2B-12472097CC3A}"/>
              </a:ext>
            </a:extLst>
          </p:cNvPr>
          <p:cNvSpPr/>
          <p:nvPr/>
        </p:nvSpPr>
        <p:spPr>
          <a:xfrm>
            <a:off x="3971925" y="3072809"/>
            <a:ext cx="176004" cy="744279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33424E98-7923-B745-BD4D-013081303B43}"/>
              </a:ext>
            </a:extLst>
          </p:cNvPr>
          <p:cNvSpPr/>
          <p:nvPr/>
        </p:nvSpPr>
        <p:spPr>
          <a:xfrm>
            <a:off x="3971925" y="3884602"/>
            <a:ext cx="176004" cy="591706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7792FCA8-0BA5-7443-BD6B-F0B89F382261}"/>
              </a:ext>
            </a:extLst>
          </p:cNvPr>
          <p:cNvSpPr/>
          <p:nvPr/>
        </p:nvSpPr>
        <p:spPr>
          <a:xfrm>
            <a:off x="3997363" y="4530562"/>
            <a:ext cx="176004" cy="744279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149964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Master GI: 3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parcours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152400" y="1431773"/>
            <a:ext cx="9527193" cy="4253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7419" tIns="37419" rIns="37419" bIns="37419">
            <a:spAutoFit/>
          </a:bodyPr>
          <a:lstStyle/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EESC :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Electronique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Embarquée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Systèmes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de Communication</a:t>
            </a:r>
          </a:p>
          <a:p>
            <a:pPr algn="l">
              <a:lnSpc>
                <a:spcPct val="150000"/>
              </a:lnSpc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200" dirty="0">
                <a:solidFill>
                  <a:schemeClr val="accent2"/>
                </a:solidFill>
                <a:latin typeface="Averta Regular"/>
                <a:cs typeface="Averta Regular"/>
              </a:rPr>
              <a:t>		M. </a:t>
            </a:r>
            <a:r>
              <a:rPr lang="fr-FR" sz="2200" dirty="0" err="1">
                <a:solidFill>
                  <a:schemeClr val="accent2"/>
                </a:solidFill>
                <a:latin typeface="Averta Regular"/>
                <a:cs typeface="Averta Regular"/>
              </a:rPr>
              <a:t>Burokur</a:t>
            </a:r>
            <a:r>
              <a:rPr lang="fr-FR" sz="2200" dirty="0">
                <a:solidFill>
                  <a:schemeClr val="accent2"/>
                </a:solidFill>
                <a:latin typeface="Averta Regular"/>
                <a:cs typeface="Averta Regular"/>
              </a:rPr>
              <a:t> , M. Forster {</a:t>
            </a:r>
            <a:r>
              <a:rPr lang="fr-FR" sz="2200" dirty="0" err="1">
                <a:solidFill>
                  <a:schemeClr val="accent2"/>
                </a:solidFill>
                <a:latin typeface="Averta Regular"/>
                <a:cs typeface="Averta Regular"/>
              </a:rPr>
              <a:t>sburokur,pforster</a:t>
            </a:r>
            <a:r>
              <a:rPr lang="fr-FR" sz="2200" dirty="0">
                <a:solidFill>
                  <a:schemeClr val="accent2"/>
                </a:solidFill>
                <a:latin typeface="Averta Regular"/>
                <a:cs typeface="Averta Regular"/>
              </a:rPr>
              <a:t>}@</a:t>
            </a:r>
            <a:r>
              <a:rPr lang="fr-FR" sz="2200" dirty="0" err="1">
                <a:solidFill>
                  <a:schemeClr val="accent2"/>
                </a:solidFill>
                <a:latin typeface="Averta Regular"/>
                <a:cs typeface="Averta Regular"/>
              </a:rPr>
              <a:t>parisnanterre.fr</a:t>
            </a:r>
            <a:endParaRPr lang="fr-FR" sz="2200" dirty="0">
              <a:solidFill>
                <a:schemeClr val="accent2"/>
              </a:solidFill>
              <a:latin typeface="Averta Regular"/>
              <a:cs typeface="Averta Regular"/>
            </a:endParaRPr>
          </a:p>
          <a:p>
            <a:pPr algn="l">
              <a:lnSpc>
                <a:spcPct val="150000"/>
              </a:lnSpc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200" dirty="0">
              <a:solidFill>
                <a:schemeClr val="accent2"/>
              </a:solidFill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latin typeface="Averta Regular"/>
                <a:ea typeface="Arial" charset="0"/>
                <a:cs typeface="Averta Regular"/>
              </a:rPr>
              <a:t>ENMA :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Energétique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Matériaux</a:t>
            </a:r>
            <a:endParaRPr lang="en-GB" sz="22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ct val="150000"/>
              </a:lnSpc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latin typeface="Averta Regular"/>
                <a:ea typeface="Arial" charset="0"/>
                <a:cs typeface="Averta Regular"/>
              </a:rPr>
              <a:t>		M. Petit j.petit@parisnanterre.fr</a:t>
            </a:r>
          </a:p>
          <a:p>
            <a:pPr algn="l">
              <a:lnSpc>
                <a:spcPct val="150000"/>
              </a:lnSpc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lang="en-GB" sz="2200" dirty="0"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MSCAE :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Mécanique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des Structures Composites : </a:t>
            </a:r>
            <a:b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</a:b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										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Aéronautique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&amp; Eco-conception </a:t>
            </a:r>
          </a:p>
          <a:p>
            <a:pPr algn="l">
              <a:lnSpc>
                <a:spcPct val="150000"/>
              </a:lnSpc>
              <a:buSzPct val="151000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		M.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D’Ottavio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, M.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Davenne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{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mdottavi,ldavenne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}@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parisnanterre.fr</a:t>
            </a:r>
            <a:endParaRPr lang="en-GB" sz="2200" dirty="0">
              <a:solidFill>
                <a:schemeClr val="accent1"/>
              </a:solidFill>
              <a:latin typeface="Averta Regular"/>
              <a:ea typeface="Arial" charset="0"/>
              <a:cs typeface="Averta 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6D59E9-91E8-7140-BEC6-46D6531C2BAA}"/>
              </a:ext>
            </a:extLst>
          </p:cNvPr>
          <p:cNvSpPr txBox="1"/>
          <p:nvPr/>
        </p:nvSpPr>
        <p:spPr>
          <a:xfrm>
            <a:off x="659142" y="5891768"/>
            <a:ext cx="828592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Tous les parcours ouverts à l’alternance dès le M1</a:t>
            </a:r>
          </a:p>
        </p:txBody>
      </p:sp>
    </p:spTree>
    <p:extLst>
      <p:ext uri="{BB962C8B-B14F-4D97-AF65-F5344CB8AC3E}">
        <p14:creationId xmlns:p14="http://schemas.microsoft.com/office/powerpoint/2010/main" val="76307041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du Master 1 GI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D5F9D7-0661-EB45-A38C-A1737D4D2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601700"/>
              </p:ext>
            </p:extLst>
          </p:nvPr>
        </p:nvGraphicFramePr>
        <p:xfrm>
          <a:off x="685627" y="1674316"/>
          <a:ext cx="8661574" cy="4307287"/>
        </p:xfrm>
        <a:graphic>
          <a:graphicData uri="http://schemas.openxmlformats.org/drawingml/2006/table">
            <a:tbl>
              <a:tblPr/>
              <a:tblGrid>
                <a:gridCol w="710233">
                  <a:extLst>
                    <a:ext uri="{9D8B030D-6E8A-4147-A177-3AD203B41FA5}">
                      <a16:colId xmlns:a16="http://schemas.microsoft.com/office/drawing/2014/main" val="2517419389"/>
                    </a:ext>
                  </a:extLst>
                </a:gridCol>
                <a:gridCol w="2636840">
                  <a:extLst>
                    <a:ext uri="{9D8B030D-6E8A-4147-A177-3AD203B41FA5}">
                      <a16:colId xmlns:a16="http://schemas.microsoft.com/office/drawing/2014/main" val="366265513"/>
                    </a:ext>
                  </a:extLst>
                </a:gridCol>
                <a:gridCol w="2832768">
                  <a:extLst>
                    <a:ext uri="{9D8B030D-6E8A-4147-A177-3AD203B41FA5}">
                      <a16:colId xmlns:a16="http://schemas.microsoft.com/office/drawing/2014/main" val="3932558274"/>
                    </a:ext>
                  </a:extLst>
                </a:gridCol>
                <a:gridCol w="2481733">
                  <a:extLst>
                    <a:ext uri="{9D8B030D-6E8A-4147-A177-3AD203B41FA5}">
                      <a16:colId xmlns:a16="http://schemas.microsoft.com/office/drawing/2014/main" val="3438918011"/>
                    </a:ext>
                  </a:extLst>
                </a:gridCol>
              </a:tblGrid>
              <a:tr h="138258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 dirty="0">
                          <a:effectLst/>
                          <a:latin typeface="Verdana" panose="020B0604030504040204" pitchFamily="34" charset="0"/>
                        </a:rPr>
                        <a:t>EESC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effectLst/>
                          <a:latin typeface="Verdana" panose="020B0604030504040204" pitchFamily="34" charset="0"/>
                        </a:rPr>
                        <a:t>ENMA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effectLst/>
                          <a:latin typeface="Verdana" panose="020B0604030504040204" pitchFamily="34" charset="0"/>
                        </a:rPr>
                        <a:t>MSCAE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02857"/>
                  </a:ext>
                </a:extLst>
              </a:tr>
              <a:tr h="148894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493921"/>
                  </a:ext>
                </a:extLst>
              </a:tr>
              <a:tr h="19143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Semestre 7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Conception, Dimensionnement &amp; Calculs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134402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[10,5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[12 ECTS]</a:t>
                      </a:r>
                    </a:p>
                  </a:txBody>
                  <a:tcPr marL="7976" marR="7976" marT="797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11285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embarquée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Matériaux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470770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624911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&amp; Hyperfréquences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Energétique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Dynamique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7849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929705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Connaissance de l'entreprise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394254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753599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912382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115475"/>
                  </a:ext>
                </a:extLst>
              </a:tr>
              <a:tr h="191435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330485"/>
                  </a:ext>
                </a:extLst>
              </a:tr>
              <a:tr h="19143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Semestre 8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Méthodes de caractérisation en énergétique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Dimensionnement &amp; Calculs 1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09811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729563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&amp; Hyperfréquences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Modélisation en energétique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Méthodes de mesure &amp; caractérisation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49135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230882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Etude de cas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Eco-conception</a:t>
                      </a: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 &amp; Etude de cas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229835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[4,5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355452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619943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448335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Stage en entreprise (min 12 semaines)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068872"/>
                  </a:ext>
                </a:extLst>
              </a:tr>
              <a:tr h="1914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34187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76280BF-16FD-EC41-9673-6DFFD6D117B4}"/>
              </a:ext>
            </a:extLst>
          </p:cNvPr>
          <p:cNvSpPr txBox="1"/>
          <p:nvPr/>
        </p:nvSpPr>
        <p:spPr>
          <a:xfrm>
            <a:off x="685627" y="6099452"/>
            <a:ext cx="536044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(*) UE fondamentale « maîtriser le domaine »</a:t>
            </a:r>
          </a:p>
        </p:txBody>
      </p:sp>
    </p:spTree>
    <p:extLst>
      <p:ext uri="{BB962C8B-B14F-4D97-AF65-F5344CB8AC3E}">
        <p14:creationId xmlns:p14="http://schemas.microsoft.com/office/powerpoint/2010/main" val="22940736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928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Master MSCAE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9D3426-C898-5E4E-A7A5-116BC1887C3F}"/>
              </a:ext>
            </a:extLst>
          </p:cNvPr>
          <p:cNvSpPr txBox="1"/>
          <p:nvPr/>
        </p:nvSpPr>
        <p:spPr>
          <a:xfrm>
            <a:off x="509495" y="2559377"/>
            <a:ext cx="8820971" cy="2841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Modélisation &amp; Calcul en Mécanique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D8232A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marL="1080000" lvl="5" indent="-571500" algn="l" defTabSz="584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Structures Composites: modélisation &amp; caractérisation</a:t>
            </a:r>
          </a:p>
          <a:p>
            <a:pPr marL="1080000" lvl="3" indent="-571500" algn="l" defTabSz="584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fr-FR" sz="2200" dirty="0">
                <a:latin typeface="Averta" pitchFamily="2" charset="77"/>
              </a:rPr>
              <a:t>Optimisation &amp; Fiabilité, Couplages Multi-Physique</a:t>
            </a:r>
          </a:p>
          <a:p>
            <a:pPr marL="1080000" lvl="3" indent="-571500" algn="l" defTabSz="584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Méthodes Numériques (Méthode des Eléments Finis)</a:t>
            </a:r>
          </a:p>
          <a:p>
            <a:pPr marL="1080000" lvl="3" indent="-571500" algn="l" defTabSz="584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fr-FR" sz="2200" dirty="0">
                <a:latin typeface="Averta" pitchFamily="2" charset="77"/>
              </a:rPr>
              <a:t>Coloration Aéronautique &amp; </a:t>
            </a:r>
            <a:r>
              <a:rPr lang="fr-FR" sz="2200" dirty="0" err="1">
                <a:latin typeface="Averta" pitchFamily="2" charset="77"/>
              </a:rPr>
              <a:t>Eco-Conception</a:t>
            </a:r>
            <a:endParaRPr lang="fr-FR" sz="2200" dirty="0">
              <a:latin typeface="Averta" pitchFamily="2" charset="77"/>
            </a:endParaRPr>
          </a:p>
          <a:p>
            <a:pPr marL="1080000" lvl="4" indent="0" algn="l" defTabSz="584200">
              <a:lnSpc>
                <a:spcPts val="3000"/>
              </a:lnSpc>
            </a:pPr>
            <a:r>
              <a:rPr lang="fr-FR" sz="2200" dirty="0">
                <a:latin typeface="Averta" pitchFamily="2" charset="77"/>
              </a:rPr>
              <a:t>		Vacataires du secteur, </a:t>
            </a:r>
            <a:r>
              <a:rPr lang="fr-FR" sz="2200" dirty="0" err="1">
                <a:latin typeface="Averta" pitchFamily="2" charset="77"/>
              </a:rPr>
              <a:t>Méca</a:t>
            </a:r>
            <a:r>
              <a:rPr lang="fr-FR" sz="2200" dirty="0">
                <a:latin typeface="Averta" pitchFamily="2" charset="77"/>
              </a:rPr>
              <a:t>-vol, Architecture avions</a:t>
            </a:r>
          </a:p>
          <a:p>
            <a:pPr marL="1080000" lvl="3" indent="-571500" algn="l" defTabSz="5842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Codes industriels: </a:t>
            </a:r>
            <a:r>
              <a:rPr kumimoji="0" lang="fr-FR" sz="2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Catia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 v5, </a:t>
            </a:r>
            <a:r>
              <a:rPr kumimoji="0" lang="fr-FR" sz="2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Ansys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, </a:t>
            </a:r>
            <a:r>
              <a:rPr kumimoji="0" lang="fr-FR" sz="2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Abaqus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, Matlab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09495" y="5408670"/>
            <a:ext cx="8832546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Mathématiques, Mécanique </a:t>
            </a:r>
            <a:r>
              <a:rPr lang="fr-FR" sz="2200" dirty="0">
                <a:latin typeface="Averta" pitchFamily="2" charset="77"/>
              </a:rPr>
              <a:t>des 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solides, DDS, Aérodynamique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Algorithmique &amp; Programmation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09495" y="1205420"/>
            <a:ext cx="8459047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: 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kumimoji="0" lang="fr-FR" sz="2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Ingénieur conception &amp; calcul / essais ; Chef de projet</a:t>
            </a:r>
          </a:p>
          <a:p>
            <a:pPr marL="0" marR="0" indent="0" algn="l" defTabSz="584200" rtl="0" fontAlgn="auto" latinLnBrk="0" hangingPunc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200" dirty="0">
                <a:latin typeface="Averta" pitchFamily="2" charset="77"/>
              </a:rPr>
              <a:t>	Secteurs Transports : Aéronautique, Automobile, Ferroviaire</a:t>
            </a: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3840419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 MSCAE: Master 1</a:t>
            </a:r>
            <a:endParaRPr dirty="0">
              <a:solidFill>
                <a:srgbClr val="0070C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522618"/>
              </p:ext>
            </p:extLst>
          </p:nvPr>
        </p:nvGraphicFramePr>
        <p:xfrm>
          <a:off x="-187350" y="1692071"/>
          <a:ext cx="6120000" cy="3645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Document" r:id="rId3" imgW="5896800" imgH="3501360" progId="Word.Document.12">
                  <p:embed/>
                </p:oleObj>
              </mc:Choice>
              <mc:Fallback>
                <p:oleObj name="Document" r:id="rId3" imgW="5896800" imgH="3501360" progId="Word.Document.12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7350" y="1692071"/>
                        <a:ext cx="6120000" cy="36456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>
            <p:extLst/>
          </p:nvPr>
        </p:nvGraphicFramePr>
        <p:xfrm>
          <a:off x="5113680" y="3484147"/>
          <a:ext cx="6398242" cy="3410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Document" r:id="rId5" imgW="5896800" imgH="3135960" progId="Word.Document.12">
                  <p:embed/>
                </p:oleObj>
              </mc:Choice>
              <mc:Fallback>
                <p:oleObj name="Document" r:id="rId5" imgW="5896800" imgH="3135960" progId="Word.Document.12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3680" y="3484147"/>
                        <a:ext cx="6398242" cy="3410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CFB090-A036-4E4B-AC38-11DC813B6B9B}"/>
              </a:ext>
            </a:extLst>
          </p:cNvPr>
          <p:cNvSpPr txBox="1"/>
          <p:nvPr/>
        </p:nvSpPr>
        <p:spPr>
          <a:xfrm>
            <a:off x="61389" y="1220809"/>
            <a:ext cx="3045706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D8232A"/>
                </a:solidFill>
                <a:latin typeface="Averta" pitchFamily="2" charset="77"/>
              </a:rPr>
              <a:t>En rouge: </a:t>
            </a:r>
            <a:r>
              <a:rPr kumimoji="0" lang="fr-FR" sz="18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UE fondamentale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D90DB0-2F60-064B-9467-C12663C0E4B8}"/>
              </a:ext>
            </a:extLst>
          </p:cNvPr>
          <p:cNvSpPr txBox="1"/>
          <p:nvPr/>
        </p:nvSpPr>
        <p:spPr>
          <a:xfrm>
            <a:off x="806112" y="5545795"/>
            <a:ext cx="3627595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verta" pitchFamily="2" charset="77"/>
                <a:sym typeface="Helvetica Light"/>
              </a:rPr>
              <a:t>Eco-Conception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verta" pitchFamily="2" charset="77"/>
                <a:sym typeface="Helvetica Light"/>
              </a:rPr>
              <a:t> 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verta" pitchFamily="2" charset="77"/>
                <a:sym typeface="Helvetica Light"/>
              </a:rPr>
              <a:t>(avec ENMA)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verta" pitchFamily="2" charset="77"/>
                <a:sym typeface="Helvetica Light"/>
              </a:rPr>
              <a:t>Transmission Puissance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solidFill>
                  <a:srgbClr val="0070C0"/>
                </a:solidFill>
                <a:latin typeface="Averta" pitchFamily="2" charset="77"/>
              </a:rPr>
              <a:t>Application Spatiales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57DBFD-B47A-6A4F-8B94-BE0113AF1B19}"/>
              </a:ext>
            </a:extLst>
          </p:cNvPr>
          <p:cNvCxnSpPr>
            <a:endCxn id="2" idx="3"/>
          </p:cNvCxnSpPr>
          <p:nvPr/>
        </p:nvCxnSpPr>
        <p:spPr>
          <a:xfrm flipH="1">
            <a:off x="4433707" y="6058756"/>
            <a:ext cx="778373" cy="0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9630168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dirty="0" err="1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 MSCAE: Master 2</a:t>
            </a:r>
            <a:endParaRPr dirty="0">
              <a:solidFill>
                <a:srgbClr val="0070C0"/>
              </a:solidFill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solidFill>
                  <a:srgbClr val="0070C0"/>
                </a:solidFill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7" name="Objet 4">
            <a:extLst>
              <a:ext uri="{FF2B5EF4-FFF2-40B4-BE49-F238E27FC236}">
                <a16:creationId xmlns:a16="http://schemas.microsoft.com/office/drawing/2014/main" id="{0045E1E4-063A-F94E-BD0D-44CB1BD701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147213"/>
              </p:ext>
            </p:extLst>
          </p:nvPr>
        </p:nvGraphicFramePr>
        <p:xfrm>
          <a:off x="812787" y="1655149"/>
          <a:ext cx="6119813" cy="410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Document" r:id="rId3" imgW="5896800" imgH="3949560" progId="Word.Document.12">
                  <p:embed/>
                </p:oleObj>
              </mc:Choice>
              <mc:Fallback>
                <p:oleObj name="Document" r:id="rId3" imgW="5896800" imgH="3949560" progId="Word.Document.12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787" y="1655149"/>
                        <a:ext cx="6119813" cy="410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5">
            <a:extLst>
              <a:ext uri="{FF2B5EF4-FFF2-40B4-BE49-F238E27FC236}">
                <a16:creationId xmlns:a16="http://schemas.microsoft.com/office/drawing/2014/main" id="{A79F0057-8DEA-7D42-A426-9EEBDAE77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150016"/>
              </p:ext>
            </p:extLst>
          </p:nvPr>
        </p:nvGraphicFramePr>
        <p:xfrm>
          <a:off x="812786" y="5760424"/>
          <a:ext cx="611981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Document" r:id="rId5" imgW="5896800" imgH="840960" progId="Word.Document.12">
                  <p:embed/>
                </p:oleObj>
              </mc:Choice>
              <mc:Fallback>
                <p:oleObj name="Document" r:id="rId5" imgW="5896800" imgH="840960" progId="Word.Document.12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786" y="5760424"/>
                        <a:ext cx="6119813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E6C983D-7460-2648-B737-3FE4D3AFD8C4}"/>
              </a:ext>
            </a:extLst>
          </p:cNvPr>
          <p:cNvSpPr txBox="1"/>
          <p:nvPr/>
        </p:nvSpPr>
        <p:spPr>
          <a:xfrm>
            <a:off x="1064247" y="1241468"/>
            <a:ext cx="3045706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800" dirty="0">
                <a:solidFill>
                  <a:srgbClr val="D8232A"/>
                </a:solidFill>
                <a:latin typeface="Averta" pitchFamily="2" charset="77"/>
              </a:rPr>
              <a:t>En rouge: </a:t>
            </a:r>
            <a:r>
              <a:rPr kumimoji="0" lang="fr-FR" sz="18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UE fondamentale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ED88FF-A936-8548-A395-9F3E2E156360}"/>
              </a:ext>
            </a:extLst>
          </p:cNvPr>
          <p:cNvSpPr txBox="1"/>
          <p:nvPr/>
        </p:nvSpPr>
        <p:spPr>
          <a:xfrm>
            <a:off x="6400844" y="4737770"/>
            <a:ext cx="314348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verta" pitchFamily="2" charset="77"/>
                <a:sym typeface="Helvetica Light"/>
              </a:rPr>
              <a:t>Sujets « labo » (recherche)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solidFill>
                  <a:srgbClr val="0070C0"/>
                </a:solidFill>
                <a:latin typeface="Averta" pitchFamily="2" charset="77"/>
              </a:rPr>
              <a:t>Ou Sujets industriels 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5269085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510457" y="193867"/>
            <a:ext cx="763601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Master ENMA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solidFill>
                  <a:srgbClr val="D8232A"/>
                </a:solidFill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9D3426-C898-5E4E-A7A5-116BC1887C3F}"/>
              </a:ext>
            </a:extLst>
          </p:cNvPr>
          <p:cNvSpPr txBox="1"/>
          <p:nvPr/>
        </p:nvSpPr>
        <p:spPr>
          <a:xfrm>
            <a:off x="509495" y="2251855"/>
            <a:ext cx="9298648" cy="33034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584200"/>
            <a:r>
              <a:rPr lang="fr-FR" sz="2800" dirty="0">
                <a:solidFill>
                  <a:srgbClr val="D8232A"/>
                </a:solidFill>
                <a:latin typeface="Averta" pitchFamily="2" charset="77"/>
              </a:rPr>
              <a:t>Savoir faire &amp; compétences</a:t>
            </a:r>
            <a:endParaRPr kumimoji="0" lang="fr-FR" sz="2800" b="0" i="0" u="none" strike="noStrike" cap="none" spc="0" normalizeH="0" baseline="0" dirty="0">
              <a:ln>
                <a:noFill/>
              </a:ln>
              <a:solidFill>
                <a:srgbClr val="D8232A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marL="1080000" lvl="5" indent="-571500" algn="l" defTabSz="584200">
              <a:buFont typeface="Arial" panose="020B0604020202020204" pitchFamily="34" charset="0"/>
              <a:buChar char="•"/>
            </a:pPr>
            <a:r>
              <a:rPr lang="fr-FR" sz="2000" dirty="0">
                <a:latin typeface="Averta" pitchFamily="2" charset="77"/>
              </a:rPr>
              <a:t>Modéliser et/ou simuler des problèmes thermiques et des systèmes énergétiques en utilisant les logiciels multi-physiques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  <a:p>
            <a:pPr marL="1080000" lvl="3" indent="-571500" algn="l" defTabSz="584200">
              <a:buFont typeface="Arial" panose="020B0604020202020204" pitchFamily="34" charset="0"/>
              <a:buChar char="•"/>
            </a:pPr>
            <a:r>
              <a:rPr lang="fr-FR" sz="2000" dirty="0">
                <a:latin typeface="Averta" pitchFamily="2" charset="77"/>
              </a:rPr>
              <a:t>Comprendre et optimiser l’usage de l’énergie en réalisant un bilan </a:t>
            </a:r>
            <a:r>
              <a:rPr lang="fr-FR" sz="2000" dirty="0" err="1">
                <a:latin typeface="Averta" pitchFamily="2" charset="77"/>
              </a:rPr>
              <a:t>exergétique</a:t>
            </a:r>
            <a:endParaRPr lang="fr-FR" sz="2000" dirty="0">
              <a:latin typeface="Averta" pitchFamily="2" charset="77"/>
            </a:endParaRPr>
          </a:p>
          <a:p>
            <a:pPr marL="1080000" lvl="3" indent="-571500" algn="l" defTabSz="584200">
              <a:buFont typeface="Arial" panose="020B0604020202020204" pitchFamily="34" charset="0"/>
              <a:buChar char="•"/>
            </a:pPr>
            <a:r>
              <a:rPr lang="fr-FR" sz="2000" dirty="0">
                <a:latin typeface="Averta" pitchFamily="2" charset="77"/>
              </a:rPr>
              <a:t>Concevoir des bancs d'essais et mettre en œuvre des instruments de mesure mobiles</a:t>
            </a:r>
          </a:p>
          <a:p>
            <a:pPr marL="1080000" lvl="3" indent="-571500" algn="l" defTabSz="584200">
              <a:buFont typeface="Arial" panose="020B0604020202020204" pitchFamily="34" charset="0"/>
              <a:buChar char="•"/>
            </a:pPr>
            <a:r>
              <a:rPr lang="fr-FR" sz="2000" dirty="0">
                <a:latin typeface="Averta" pitchFamily="2" charset="77"/>
              </a:rPr>
              <a:t>Maîtriser les moyens de caractérisation des matériaux, basés sur les essais mécaniques</a:t>
            </a:r>
          </a:p>
          <a:p>
            <a:pPr marL="1080000" lvl="3" indent="-571500" algn="l" defTabSz="584200">
              <a:buFont typeface="Arial" panose="020B0604020202020204" pitchFamily="34" charset="0"/>
              <a:buChar char="•"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Codes industriels : </a:t>
            </a:r>
            <a:r>
              <a:rPr kumimoji="0" lang="fr-FR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Catia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 v5, </a:t>
            </a:r>
            <a:r>
              <a:rPr kumimoji="0" lang="fr-FR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Ansys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, </a:t>
            </a:r>
            <a:r>
              <a:rPr kumimoji="0" lang="fr-FR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Comsol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, Matlab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169E49-64F9-1C46-B0A0-7B557D6F346E}"/>
              </a:ext>
            </a:extLst>
          </p:cNvPr>
          <p:cNvSpPr txBox="1"/>
          <p:nvPr/>
        </p:nvSpPr>
        <p:spPr>
          <a:xfrm>
            <a:off x="509495" y="5591490"/>
            <a:ext cx="8056693" cy="11490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Prérequis : Compétences mobilisées</a:t>
            </a:r>
          </a:p>
          <a:p>
            <a:pPr algn="l" defTabSz="584200"/>
            <a:r>
              <a:rPr lang="fr-FR" sz="2000" dirty="0">
                <a:latin typeface="Averta" pitchFamily="2" charset="77"/>
              </a:rPr>
              <a:t>	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Mathématiques</a:t>
            </a:r>
            <a:r>
              <a:rPr lang="fr-FR" sz="2000" dirty="0">
                <a:latin typeface="Averta" pitchFamily="2" charset="77"/>
              </a:rPr>
              <a:t>, Transferts Thermiques, Thermodynamique et </a:t>
            </a:r>
          </a:p>
          <a:p>
            <a:pPr algn="l" defTabSz="584200"/>
            <a:r>
              <a:rPr lang="fr-FR" sz="2000" dirty="0">
                <a:latin typeface="Averta" pitchFamily="2" charset="77"/>
              </a:rPr>
              <a:t>	Physique des Matériaux, 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Algorithmique &amp; Programmation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B18AB-155A-7E4B-A991-D455BC8780B0}"/>
              </a:ext>
            </a:extLst>
          </p:cNvPr>
          <p:cNvSpPr txBox="1"/>
          <p:nvPr/>
        </p:nvSpPr>
        <p:spPr>
          <a:xfrm>
            <a:off x="509495" y="1040737"/>
            <a:ext cx="9167574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Objectifs / Métiers visés : </a:t>
            </a:r>
          </a:p>
          <a:p>
            <a:pPr marL="0" marR="0" indent="0" algn="l" defTabSz="5842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	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Ingénieur conception &amp; calcul / essais, Chef de projet, Chargé d’Affaires</a:t>
            </a:r>
          </a:p>
          <a:p>
            <a:pPr marL="0" marR="0" indent="0" algn="l" defTabSz="5842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latin typeface="Averta" pitchFamily="2" charset="77"/>
              </a:rPr>
              <a:t>	Secteurs Transports : Aéronautique, Automobile, Ferroviaire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" pitchFamily="2" charset="77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38404195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33910</TotalTime>
  <Words>1346</Words>
  <Application>Microsoft Macintosh PowerPoint</Application>
  <PresentationFormat>A4 Paper (210x297 mm)</PresentationFormat>
  <Paragraphs>470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Averta</vt:lpstr>
      <vt:lpstr>Averta Regular</vt:lpstr>
      <vt:lpstr>Averta-Semibold</vt:lpstr>
      <vt:lpstr>Calibri</vt:lpstr>
      <vt:lpstr>Helvetica</vt:lpstr>
      <vt:lpstr>Helvetica Light</vt:lpstr>
      <vt:lpstr>Helvetica Neue</vt:lpstr>
      <vt:lpstr>Verdana</vt:lpstr>
      <vt:lpstr>Wingdings</vt:lpstr>
      <vt:lpstr>White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D'ottavio Michele</cp:lastModifiedBy>
  <cp:revision>165</cp:revision>
  <cp:lastPrinted>2017-09-12T20:39:49Z</cp:lastPrinted>
  <dcterms:modified xsi:type="dcterms:W3CDTF">2023-11-16T20:33:16Z</dcterms:modified>
</cp:coreProperties>
</file>