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86" r:id="rId3"/>
    <p:sldId id="289" r:id="rId4"/>
    <p:sldId id="290" r:id="rId5"/>
    <p:sldId id="280" r:id="rId6"/>
    <p:sldId id="275" r:id="rId7"/>
    <p:sldId id="288" r:id="rId8"/>
    <p:sldId id="287" r:id="rId9"/>
    <p:sldId id="294" r:id="rId10"/>
    <p:sldId id="295" r:id="rId11"/>
    <p:sldId id="296" r:id="rId12"/>
    <p:sldId id="291" r:id="rId13"/>
    <p:sldId id="292" r:id="rId14"/>
    <p:sldId id="293" r:id="rId15"/>
  </p:sldIdLst>
  <p:sldSz cx="9906000" cy="6858000" type="A4"/>
  <p:notesSz cx="6858000" cy="9144000"/>
  <p:defaultTextStyle>
    <a:defPPr marL="0" marR="0" indent="0" algn="l" defTabSz="673547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168387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336774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505160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673547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841934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010321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178707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347094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232A"/>
    <a:srgbClr val="FF3300"/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66"/>
    <p:restoredTop sz="94632"/>
  </p:normalViewPr>
  <p:slideViewPr>
    <p:cSldViewPr snapToGrid="0" snapToObjects="1">
      <p:cViewPr varScale="1">
        <p:scale>
          <a:sx n="132" d="100"/>
          <a:sy n="132" d="100"/>
        </p:scale>
        <p:origin x="448" y="-136"/>
      </p:cViewPr>
      <p:guideLst>
        <p:guide orient="horz" pos="3072"/>
        <p:guide pos="4096"/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8907946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1pPr>
    <a:lvl2pPr indent="168387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2pPr>
    <a:lvl3pPr indent="336774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3pPr>
    <a:lvl4pPr indent="505160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4pPr>
    <a:lvl5pPr indent="673547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5pPr>
    <a:lvl6pPr indent="841934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6pPr>
    <a:lvl7pPr indent="1010321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7pPr>
    <a:lvl8pPr indent="1178707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8pPr>
    <a:lvl9pPr indent="1347094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967383" y="1151930"/>
            <a:ext cx="7971234" cy="2321719"/>
          </a:xfrm>
          <a:prstGeom prst="rect">
            <a:avLst/>
          </a:prstGeom>
        </p:spPr>
        <p:txBody>
          <a:bodyPr anchor="b"/>
          <a:lstStyle/>
          <a:p>
            <a:r>
              <a:t>Texte du titre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967383" y="3536156"/>
            <a:ext cx="7971234" cy="79474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0" indent="168387" algn="ctr">
              <a:spcBef>
                <a:spcPts val="0"/>
              </a:spcBef>
              <a:buSzTx/>
              <a:buNone/>
              <a:defRPr sz="2400"/>
            </a:lvl2pPr>
            <a:lvl3pPr marL="0" indent="336774" algn="ctr">
              <a:spcBef>
                <a:spcPts val="0"/>
              </a:spcBef>
              <a:buSzTx/>
              <a:buNone/>
              <a:defRPr sz="2400"/>
            </a:lvl3pPr>
            <a:lvl4pPr marL="0" indent="505160" algn="ctr">
              <a:spcBef>
                <a:spcPts val="0"/>
              </a:spcBef>
              <a:buSzTx/>
              <a:buNone/>
              <a:defRPr sz="2400"/>
            </a:lvl4pPr>
            <a:lvl5pPr marL="0" indent="673547" algn="ctr">
              <a:spcBef>
                <a:spcPts val="0"/>
              </a:spcBef>
              <a:buSzTx/>
              <a:buNone/>
              <a:defRPr sz="24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5117455" y="446484"/>
            <a:ext cx="4063008" cy="5786438"/>
          </a:xfrm>
          <a:prstGeom prst="rect">
            <a:avLst/>
          </a:prstGeom>
        </p:spPr>
        <p:txBody>
          <a:bodyPr lIns="67354" tIns="33677" rIns="67354" bIns="33677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725537" y="446484"/>
            <a:ext cx="4063008" cy="2803922"/>
          </a:xfrm>
          <a:prstGeom prst="rect">
            <a:avLst/>
          </a:prstGeom>
        </p:spPr>
        <p:txBody>
          <a:bodyPr anchor="b"/>
          <a:lstStyle>
            <a:lvl1pPr>
              <a:defRPr sz="4400"/>
            </a:lvl1pPr>
          </a:lstStyle>
          <a:p>
            <a:r>
              <a:t>Texte du titre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725537" y="3348633"/>
            <a:ext cx="4063008" cy="288428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0" indent="168387" algn="ctr">
              <a:spcBef>
                <a:spcPts val="0"/>
              </a:spcBef>
              <a:buSzTx/>
              <a:buNone/>
              <a:defRPr sz="2400"/>
            </a:lvl2pPr>
            <a:lvl3pPr marL="0" indent="336774" algn="ctr">
              <a:spcBef>
                <a:spcPts val="0"/>
              </a:spcBef>
              <a:buSzTx/>
              <a:buNone/>
              <a:defRPr sz="2400"/>
            </a:lvl3pPr>
            <a:lvl4pPr marL="0" indent="505160" algn="ctr">
              <a:spcBef>
                <a:spcPts val="0"/>
              </a:spcBef>
              <a:buSzTx/>
              <a:buNone/>
              <a:defRPr sz="2400"/>
            </a:lvl4pPr>
            <a:lvl5pPr marL="0" indent="673547" algn="ctr">
              <a:spcBef>
                <a:spcPts val="0"/>
              </a:spcBef>
              <a:buSzTx/>
              <a:buNone/>
              <a:defRPr sz="24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5117455" y="1830586"/>
            <a:ext cx="4063008" cy="4420195"/>
          </a:xfrm>
          <a:prstGeom prst="rect">
            <a:avLst/>
          </a:prstGeom>
        </p:spPr>
        <p:txBody>
          <a:bodyPr lIns="67354" tIns="33677" rIns="67354" bIns="33677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725537" y="1830586"/>
            <a:ext cx="4063008" cy="4420195"/>
          </a:xfrm>
          <a:prstGeom prst="rect">
            <a:avLst/>
          </a:prstGeom>
        </p:spPr>
        <p:txBody>
          <a:bodyPr/>
          <a:lstStyle>
            <a:lvl1pPr marL="252580" indent="-252580">
              <a:spcBef>
                <a:spcPts val="2357"/>
              </a:spcBef>
              <a:defRPr sz="2100"/>
            </a:lvl1pPr>
            <a:lvl2pPr marL="505160" indent="-252580">
              <a:spcBef>
                <a:spcPts val="2357"/>
              </a:spcBef>
              <a:defRPr sz="2100"/>
            </a:lvl2pPr>
            <a:lvl3pPr marL="757740" indent="-252580">
              <a:spcBef>
                <a:spcPts val="2357"/>
              </a:spcBef>
              <a:defRPr sz="2100"/>
            </a:lvl3pPr>
            <a:lvl4pPr marL="1010321" indent="-252580">
              <a:spcBef>
                <a:spcPts val="2357"/>
              </a:spcBef>
              <a:defRPr sz="2100"/>
            </a:lvl4pPr>
            <a:lvl5pPr marL="1262901" indent="-252580">
              <a:spcBef>
                <a:spcPts val="2357"/>
              </a:spcBef>
              <a:defRPr sz="21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725537" y="892969"/>
            <a:ext cx="8454926" cy="5072063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5117455" y="3580805"/>
            <a:ext cx="4063008" cy="2652117"/>
          </a:xfrm>
          <a:prstGeom prst="rect">
            <a:avLst/>
          </a:prstGeom>
        </p:spPr>
        <p:txBody>
          <a:bodyPr lIns="67354" tIns="33677" rIns="67354" bIns="33677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5122192" y="625078"/>
            <a:ext cx="4063009" cy="2652117"/>
          </a:xfrm>
          <a:prstGeom prst="rect">
            <a:avLst/>
          </a:prstGeom>
        </p:spPr>
        <p:txBody>
          <a:bodyPr lIns="67354" tIns="33677" rIns="67354" bIns="33677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725537" y="625078"/>
            <a:ext cx="4063008" cy="5607844"/>
          </a:xfrm>
          <a:prstGeom prst="rect">
            <a:avLst/>
          </a:prstGeom>
        </p:spPr>
        <p:txBody>
          <a:bodyPr lIns="67354" tIns="33677" rIns="67354" bIns="33677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967383" y="4473774"/>
            <a:ext cx="7971234" cy="352568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-Gilles Allain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967383" y="2988249"/>
            <a:ext cx="7971234" cy="50645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800"/>
            </a:lvl1pPr>
          </a:lstStyle>
          <a:p>
            <a:r>
              <a:t>« Saisissez une citation ici. » 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9906000" cy="6858000"/>
          </a:xfrm>
          <a:prstGeom prst="rect">
            <a:avLst/>
          </a:prstGeom>
        </p:spPr>
        <p:txBody>
          <a:bodyPr lIns="67354" tIns="33677" rIns="67354" bIns="33677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725537" y="312539"/>
            <a:ext cx="8454926" cy="1518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7419" tIns="37419" rIns="37419" bIns="37419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725537" y="1830586"/>
            <a:ext cx="8454926" cy="44201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7419" tIns="37419" rIns="37419" bIns="37419" anchor="ctr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4799183" y="6505277"/>
            <a:ext cx="297960" cy="275624"/>
          </a:xfrm>
          <a:prstGeom prst="rect">
            <a:avLst/>
          </a:prstGeom>
          <a:ln w="12700">
            <a:miter lim="400000"/>
          </a:ln>
        </p:spPr>
        <p:txBody>
          <a:bodyPr wrap="none" lIns="37419" tIns="37419" rIns="37419" bIns="37419">
            <a:spAutoFit/>
          </a:bodyPr>
          <a:lstStyle>
            <a:lvl1pPr>
              <a:defRPr sz="13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</p:sldLayoutIdLst>
  <p:transition spd="med"/>
  <p:txStyles>
    <p:titleStyle>
      <a:lvl1pPr marL="0" marR="0" indent="0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168387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336774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505160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673547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841934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010321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178707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347094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327419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Tx/>
        <a:buSzPct val="75000"/>
        <a:buFontTx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654837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Tx/>
        <a:buSzPct val="75000"/>
        <a:buFontTx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982256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Tx/>
        <a:buSzPct val="75000"/>
        <a:buFontTx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309675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Tx/>
        <a:buSzPct val="75000"/>
        <a:buFontTx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1637094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Tx/>
        <a:buSzPct val="75000"/>
        <a:buFontTx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1964512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Tx/>
        <a:buSzPct val="75000"/>
        <a:buFontTx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2291931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Tx/>
        <a:buSzPct val="75000"/>
        <a:buFontTx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2619350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Tx/>
        <a:buSzPct val="75000"/>
        <a:buFontTx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2946768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Tx/>
        <a:buSzPct val="75000"/>
        <a:buFontTx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168387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336774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505160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673547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841934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010321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178707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347094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4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emf"/><Relationship Id="rId5" Type="http://schemas.openxmlformats.org/officeDocument/2006/relationships/package" Target="../embeddings/Microsoft_Word_Document5.docx"/><Relationship Id="rId4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6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emf"/><Relationship Id="rId5" Type="http://schemas.openxmlformats.org/officeDocument/2006/relationships/package" Target="../embeddings/Microsoft_Word_Document7.docx"/><Relationship Id="rId4" Type="http://schemas.openxmlformats.org/officeDocument/2006/relationships/image" Target="../media/image13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emf"/><Relationship Id="rId5" Type="http://schemas.openxmlformats.org/officeDocument/2006/relationships/package" Target="../embeddings/Microsoft_Word_Document1.docx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emf"/><Relationship Id="rId5" Type="http://schemas.openxmlformats.org/officeDocument/2006/relationships/package" Target="../embeddings/Microsoft_Word_Document3.docx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/>
        </p:nvSpPr>
        <p:spPr>
          <a:xfrm>
            <a:off x="1270496" y="-5953"/>
            <a:ext cx="8641450" cy="5887409"/>
          </a:xfrm>
          <a:prstGeom prst="rect">
            <a:avLst/>
          </a:prstGeom>
          <a:solidFill>
            <a:srgbClr val="AE2D2C"/>
          </a:solidFill>
          <a:ln w="12700">
            <a:miter lim="400000"/>
          </a:ln>
        </p:spPr>
        <p:txBody>
          <a:bodyPr lIns="37419" tIns="37419" rIns="37419" bIns="37419" anchor="ctr"/>
          <a:lstStyle/>
          <a:p>
            <a:pPr>
              <a:defRPr sz="2400">
                <a:solidFill>
                  <a:schemeClr val="accent2">
                    <a:hueOff val="-2473793"/>
                    <a:satOff val="-50209"/>
                    <a:lumOff val="23543"/>
                  </a:schemeClr>
                </a:solidFill>
              </a:defRPr>
            </a:pPr>
            <a:endParaRPr/>
          </a:p>
        </p:txBody>
      </p:sp>
      <p:pic>
        <p:nvPicPr>
          <p:cNvPr id="121" name="pasted-image.pdf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-2034" y="-62938"/>
            <a:ext cx="9910067" cy="6983876"/>
          </a:xfrm>
          <a:prstGeom prst="rect">
            <a:avLst/>
          </a:prstGeom>
          <a:ln w="12700">
            <a:miter lim="400000"/>
          </a:ln>
        </p:spPr>
      </p:pic>
      <p:pic>
        <p:nvPicPr>
          <p:cNvPr id="129" name="pasted-image.pdf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669785" y="5724890"/>
            <a:ext cx="2324919" cy="457327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Shape 120"/>
          <p:cNvSpPr/>
          <p:nvPr/>
        </p:nvSpPr>
        <p:spPr>
          <a:xfrm>
            <a:off x="-62701" y="3154133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sp>
        <p:nvSpPr>
          <p:cNvPr id="123" name="Shape 123"/>
          <p:cNvSpPr/>
          <p:nvPr/>
        </p:nvSpPr>
        <p:spPr>
          <a:xfrm>
            <a:off x="-32372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/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7" name="Shape 127"/>
          <p:cNvSpPr/>
          <p:nvPr/>
        </p:nvSpPr>
        <p:spPr>
          <a:xfrm>
            <a:off x="644922" y="4671927"/>
            <a:ext cx="252276" cy="45486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wrap="square" lIns="37419" tIns="37419" rIns="37419" bIns="37419" numCol="1" anchor="ctr">
            <a:noAutofit/>
          </a:bodyPr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" name="Shape 136"/>
          <p:cNvSpPr/>
          <p:nvPr/>
        </p:nvSpPr>
        <p:spPr>
          <a:xfrm>
            <a:off x="575302" y="434212"/>
            <a:ext cx="9083369" cy="14297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419" tIns="37419" rIns="37419" bIns="37419" anchor="ctr">
            <a:spAutoFit/>
          </a:bodyPr>
          <a:lstStyle/>
          <a:p>
            <a:pPr algn="l">
              <a:spcAft>
                <a:spcPts val="1200"/>
              </a:spcAft>
              <a:defRPr sz="4900">
                <a:solidFill>
                  <a:srgbClr val="FFFFFF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4400" dirty="0">
                <a:latin typeface="Averta Regular"/>
                <a:cs typeface="Averta Regular"/>
              </a:rPr>
              <a:t>Présentation des parcours du Master 1 Génie Industriel</a:t>
            </a:r>
          </a:p>
        </p:txBody>
      </p:sp>
      <p:grpSp>
        <p:nvGrpSpPr>
          <p:cNvPr id="18" name="Group 139"/>
          <p:cNvGrpSpPr/>
          <p:nvPr/>
        </p:nvGrpSpPr>
        <p:grpSpPr>
          <a:xfrm>
            <a:off x="575302" y="3831502"/>
            <a:ext cx="4387461" cy="517165"/>
            <a:chOff x="0" y="0"/>
            <a:chExt cx="5759948" cy="735522"/>
          </a:xfrm>
        </p:grpSpPr>
        <p:sp>
          <p:nvSpPr>
            <p:cNvPr id="19" name="Shape 137"/>
            <p:cNvSpPr/>
            <p:nvPr/>
          </p:nvSpPr>
          <p:spPr>
            <a:xfrm>
              <a:off x="0" y="108116"/>
              <a:ext cx="5759948" cy="62740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 algn="l">
                <a:defRPr sz="2200" b="1">
                  <a:solidFill>
                    <a:srgbClr val="FFFFFF"/>
                  </a:solidFill>
                  <a:latin typeface="Averta-Semibold"/>
                  <a:ea typeface="Averta-Semibold"/>
                  <a:cs typeface="Averta-Semibold"/>
                  <a:sym typeface="Averta-Semibold"/>
                </a:defRPr>
              </a:lvl1pPr>
            </a:lstStyle>
            <a:p>
              <a:r>
                <a:rPr lang="en-GB" b="0" dirty="0">
                  <a:latin typeface="Averta Regular"/>
                  <a:ea typeface="Arial" charset="0"/>
                  <a:cs typeface="Averta Regular"/>
                </a:rPr>
                <a:t>Mardi</a:t>
              </a:r>
              <a:r>
                <a:rPr b="0" dirty="0">
                  <a:latin typeface="Averta Regular"/>
                  <a:ea typeface="Arial" charset="0"/>
                  <a:cs typeface="Averta Regular"/>
                </a:rPr>
                <a:t> </a:t>
              </a:r>
              <a:r>
                <a:rPr lang="en-GB" b="0" dirty="0">
                  <a:latin typeface="Averta Regular"/>
                  <a:ea typeface="Arial" charset="0"/>
                  <a:cs typeface="Averta Regular"/>
                </a:rPr>
                <a:t>7</a:t>
              </a:r>
              <a:r>
                <a:rPr b="0" dirty="0">
                  <a:latin typeface="Averta Regular"/>
                  <a:ea typeface="Arial" charset="0"/>
                  <a:cs typeface="Averta Regular"/>
                </a:rPr>
                <a:t> </a:t>
              </a:r>
              <a:r>
                <a:rPr lang="en-GB" b="0" dirty="0" err="1">
                  <a:latin typeface="Averta Regular"/>
                  <a:ea typeface="Arial" charset="0"/>
                  <a:cs typeface="Averta Regular"/>
                </a:rPr>
                <a:t>novembre</a:t>
              </a:r>
              <a:r>
                <a:rPr b="0" dirty="0">
                  <a:latin typeface="Averta Regular"/>
                  <a:ea typeface="Arial" charset="0"/>
                  <a:cs typeface="Averta Regular"/>
                </a:rPr>
                <a:t> 20</a:t>
              </a:r>
              <a:r>
                <a:rPr lang="en-GB" b="0" dirty="0">
                  <a:latin typeface="Averta Regular"/>
                  <a:ea typeface="Arial" charset="0"/>
                  <a:cs typeface="Averta Regular"/>
                </a:rPr>
                <a:t>23</a:t>
              </a:r>
              <a:endParaRPr b="0" dirty="0">
                <a:latin typeface="Averta Regular"/>
                <a:ea typeface="Arial" charset="0"/>
                <a:cs typeface="Averta Regular"/>
              </a:endParaRPr>
            </a:p>
          </p:txBody>
        </p:sp>
        <p:sp>
          <p:nvSpPr>
            <p:cNvPr id="20" name="Shape 138"/>
            <p:cNvSpPr/>
            <p:nvPr/>
          </p:nvSpPr>
          <p:spPr>
            <a:xfrm>
              <a:off x="65997" y="0"/>
              <a:ext cx="331193" cy="64691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>
                <a:latin typeface="Averta Regular"/>
                <a:cs typeface="Averta Regular"/>
              </a:endParaRPr>
            </a:p>
          </p:txBody>
        </p:sp>
      </p:grpSp>
      <p:pic>
        <p:nvPicPr>
          <p:cNvPr id="2" name="Image 1" descr="logo-UPNsitec-c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190" y="5658995"/>
            <a:ext cx="1918470" cy="534834"/>
          </a:xfrm>
          <a:prstGeom prst="rect">
            <a:avLst/>
          </a:prstGeom>
        </p:spPr>
      </p:pic>
      <p:sp>
        <p:nvSpPr>
          <p:cNvPr id="15" name="Shape 136">
            <a:extLst>
              <a:ext uri="{FF2B5EF4-FFF2-40B4-BE49-F238E27FC236}">
                <a16:creationId xmlns:a16="http://schemas.microsoft.com/office/drawing/2014/main" id="{5301D53D-C450-D54E-A0FA-5831E5D714DD}"/>
              </a:ext>
            </a:extLst>
          </p:cNvPr>
          <p:cNvSpPr/>
          <p:nvPr/>
        </p:nvSpPr>
        <p:spPr>
          <a:xfrm>
            <a:off x="575190" y="1822567"/>
            <a:ext cx="9083369" cy="12912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419" tIns="37419" rIns="37419" bIns="37419" anchor="ctr">
            <a:spAutoFit/>
          </a:bodyPr>
          <a:lstStyle/>
          <a:p>
            <a:pPr algn="l">
              <a:spcAft>
                <a:spcPts val="1200"/>
              </a:spcAft>
              <a:defRPr sz="4900">
                <a:solidFill>
                  <a:srgbClr val="FFFFFF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400" u="sng" dirty="0" err="1">
                <a:latin typeface="Averta Regular"/>
                <a:cs typeface="Averta Regular"/>
              </a:rPr>
              <a:t>Michele</a:t>
            </a:r>
            <a:r>
              <a:rPr lang="fr-FR" sz="2400" u="sng" dirty="0">
                <a:latin typeface="Averta Regular"/>
                <a:cs typeface="Averta Regular"/>
              </a:rPr>
              <a:t> D’Ottavio</a:t>
            </a:r>
          </a:p>
          <a:p>
            <a:pPr algn="l">
              <a:spcAft>
                <a:spcPts val="600"/>
              </a:spcAft>
              <a:defRPr sz="4900">
                <a:solidFill>
                  <a:srgbClr val="FFFFFF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dirty="0">
                <a:latin typeface="Averta Regular"/>
                <a:cs typeface="Averta Regular"/>
              </a:rPr>
              <a:t>Responsable du Master GI</a:t>
            </a:r>
          </a:p>
          <a:p>
            <a:pPr algn="l">
              <a:spcAft>
                <a:spcPts val="600"/>
              </a:spcAft>
              <a:defRPr sz="4900">
                <a:solidFill>
                  <a:srgbClr val="FFFFFF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dirty="0">
                <a:latin typeface="Averta Regular"/>
                <a:cs typeface="Averta Regular"/>
              </a:rPr>
              <a:t>Email: </a:t>
            </a:r>
            <a:r>
              <a:rPr lang="fr-FR" sz="2000" dirty="0" err="1">
                <a:latin typeface="Averta Regular"/>
                <a:cs typeface="Averta Regular"/>
              </a:rPr>
              <a:t>michele.d_ottavio@parisnanterre.fr</a:t>
            </a:r>
            <a:endParaRPr lang="fr-FR" sz="2000" dirty="0">
              <a:latin typeface="Averta Regular"/>
              <a:cs typeface="Averta Regular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8" name="Shape 178"/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sp>
        <p:nvSpPr>
          <p:cNvPr id="180" name="Shape 180"/>
          <p:cNvSpPr/>
          <p:nvPr/>
        </p:nvSpPr>
        <p:spPr>
          <a:xfrm>
            <a:off x="510457" y="193867"/>
            <a:ext cx="7636016" cy="1026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D8232A"/>
                </a:solidFill>
                <a:latin typeface="Averta Regular"/>
                <a:ea typeface="Arial" charset="0"/>
                <a:cs typeface="Averta Regular"/>
              </a:rPr>
              <a:t>La </a:t>
            </a:r>
            <a:r>
              <a:rPr lang="en-GB" dirty="0" err="1">
                <a:solidFill>
                  <a:srgbClr val="D8232A"/>
                </a:solidFill>
                <a:latin typeface="Averta Regular"/>
                <a:ea typeface="Arial" charset="0"/>
                <a:cs typeface="Averta Regular"/>
              </a:rPr>
              <a:t>maquette</a:t>
            </a:r>
            <a:r>
              <a:rPr lang="en-GB" dirty="0">
                <a:solidFill>
                  <a:srgbClr val="D8232A"/>
                </a:solidFill>
                <a:latin typeface="Averta Regular"/>
                <a:ea typeface="Arial" charset="0"/>
                <a:cs typeface="Averta Regular"/>
              </a:rPr>
              <a:t> ENMA : Master 1</a:t>
            </a:r>
            <a:endParaRPr dirty="0">
              <a:solidFill>
                <a:srgbClr val="D8232A"/>
              </a:solidFill>
              <a:latin typeface="Averta Regular"/>
              <a:ea typeface="Arial" charset="0"/>
              <a:cs typeface="Averta Regular"/>
            </a:endParaRP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dirty="0">
                <a:solidFill>
                  <a:srgbClr val="D8232A"/>
                </a:solidFill>
                <a:latin typeface="Averta Regular"/>
                <a:cs typeface="Averta Regular"/>
              </a:rPr>
              <a:t>_</a:t>
            </a:r>
          </a:p>
        </p:txBody>
      </p:sp>
      <p:graphicFrame>
        <p:nvGraphicFramePr>
          <p:cNvPr id="5" name="Obje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522618"/>
              </p:ext>
            </p:extLst>
          </p:nvPr>
        </p:nvGraphicFramePr>
        <p:xfrm>
          <a:off x="-173038" y="1684338"/>
          <a:ext cx="5957888" cy="356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Document" r:id="rId3" imgW="5896852" imgH="3525175" progId="Word.Document.12">
                  <p:embed/>
                </p:oleObj>
              </mc:Choice>
              <mc:Fallback>
                <p:oleObj name="Document" r:id="rId3" imgW="5896852" imgH="3525175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73038" y="1684338"/>
                        <a:ext cx="5957888" cy="3560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t 5"/>
          <p:cNvGraphicFramePr>
            <a:graphicFrameLocks noChangeAspect="1"/>
          </p:cNvGraphicFramePr>
          <p:nvPr>
            <p:extLst/>
          </p:nvPr>
        </p:nvGraphicFramePr>
        <p:xfrm>
          <a:off x="5245486" y="3484563"/>
          <a:ext cx="6372225" cy="357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" name="Document" r:id="rId5" imgW="5896852" imgH="3309127" progId="Word.Document.12">
                  <p:embed/>
                </p:oleObj>
              </mc:Choice>
              <mc:Fallback>
                <p:oleObj name="Document" r:id="rId5" imgW="5896852" imgH="3309127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486" y="3484563"/>
                        <a:ext cx="6372225" cy="3570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FCFB090-A036-4E4B-AC38-11DC813B6B9B}"/>
              </a:ext>
            </a:extLst>
          </p:cNvPr>
          <p:cNvSpPr txBox="1"/>
          <p:nvPr/>
        </p:nvSpPr>
        <p:spPr>
          <a:xfrm>
            <a:off x="61389" y="1220809"/>
            <a:ext cx="3045706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1800" dirty="0">
                <a:solidFill>
                  <a:srgbClr val="D8232A"/>
                </a:solidFill>
                <a:latin typeface="Averta" pitchFamily="2" charset="77"/>
              </a:rPr>
              <a:t>En rouge: </a:t>
            </a:r>
            <a:r>
              <a:rPr kumimoji="0" lang="fr-FR" sz="180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UE fondamentale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D90DB0-2F60-064B-9467-C12663C0E4B8}"/>
              </a:ext>
            </a:extLst>
          </p:cNvPr>
          <p:cNvSpPr txBox="1"/>
          <p:nvPr/>
        </p:nvSpPr>
        <p:spPr>
          <a:xfrm>
            <a:off x="1005278" y="5391907"/>
            <a:ext cx="3770263" cy="13336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Eco-Conception (avec </a:t>
            </a:r>
            <a:r>
              <a:rPr lang="fr-FR" sz="2000" dirty="0">
                <a:solidFill>
                  <a:srgbClr val="D8232A"/>
                </a:solidFill>
                <a:latin typeface="Averta" pitchFamily="2" charset="77"/>
              </a:rPr>
              <a:t>MSCAE</a:t>
            </a:r>
            <a:r>
              <a:rPr kumimoji="0" lang="fr-FR" sz="2000" b="0" i="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)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Interactions Fluides-structures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000" dirty="0">
                <a:solidFill>
                  <a:srgbClr val="D8232A"/>
                </a:solidFill>
                <a:latin typeface="Averta" pitchFamily="2" charset="77"/>
              </a:rPr>
              <a:t>Matériaux pour l’Optique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Hydrogène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857DBFD-B47A-6A4F-8B94-BE0113AF1B19}"/>
              </a:ext>
            </a:extLst>
          </p:cNvPr>
          <p:cNvCxnSpPr>
            <a:endCxn id="2" idx="3"/>
          </p:cNvCxnSpPr>
          <p:nvPr/>
        </p:nvCxnSpPr>
        <p:spPr>
          <a:xfrm flipH="1">
            <a:off x="4775541" y="6058756"/>
            <a:ext cx="635709" cy="0"/>
          </a:xfrm>
          <a:prstGeom prst="straightConnector1">
            <a:avLst/>
          </a:prstGeom>
          <a:noFill/>
          <a:ln w="25400" cap="flat">
            <a:solidFill>
              <a:srgbClr val="D8232A"/>
            </a:solidFill>
            <a:prstDash val="solid"/>
            <a:miter lim="400000"/>
            <a:tailEnd type="triangle" w="lg" len="lg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49630168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8" name="Shape 178"/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sp>
        <p:nvSpPr>
          <p:cNvPr id="180" name="Shape 180"/>
          <p:cNvSpPr/>
          <p:nvPr/>
        </p:nvSpPr>
        <p:spPr>
          <a:xfrm>
            <a:off x="510457" y="193867"/>
            <a:ext cx="7636016" cy="1026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D8232A"/>
                </a:solidFill>
                <a:latin typeface="Averta Regular"/>
                <a:ea typeface="Arial" charset="0"/>
                <a:cs typeface="Averta Regular"/>
              </a:rPr>
              <a:t>La </a:t>
            </a:r>
            <a:r>
              <a:rPr lang="en-GB" dirty="0" err="1">
                <a:solidFill>
                  <a:srgbClr val="D8232A"/>
                </a:solidFill>
                <a:latin typeface="Averta Regular"/>
                <a:ea typeface="Arial" charset="0"/>
                <a:cs typeface="Averta Regular"/>
              </a:rPr>
              <a:t>maquette</a:t>
            </a:r>
            <a:r>
              <a:rPr lang="en-GB" dirty="0">
                <a:solidFill>
                  <a:srgbClr val="D8232A"/>
                </a:solidFill>
                <a:latin typeface="Averta Regular"/>
                <a:ea typeface="Arial" charset="0"/>
                <a:cs typeface="Averta Regular"/>
              </a:rPr>
              <a:t> ENMA : Master 2</a:t>
            </a:r>
            <a:endParaRPr dirty="0">
              <a:solidFill>
                <a:srgbClr val="D8232A"/>
              </a:solidFill>
              <a:latin typeface="Averta Regular"/>
              <a:ea typeface="Arial" charset="0"/>
              <a:cs typeface="Averta Regular"/>
            </a:endParaRP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dirty="0">
                <a:solidFill>
                  <a:srgbClr val="D8232A"/>
                </a:solidFill>
                <a:latin typeface="Averta Regular"/>
                <a:cs typeface="Averta Regular"/>
              </a:rPr>
              <a:t>_</a:t>
            </a:r>
          </a:p>
        </p:txBody>
      </p:sp>
      <p:graphicFrame>
        <p:nvGraphicFramePr>
          <p:cNvPr id="7" name="Objet 4">
            <a:extLst>
              <a:ext uri="{FF2B5EF4-FFF2-40B4-BE49-F238E27FC236}">
                <a16:creationId xmlns:a16="http://schemas.microsoft.com/office/drawing/2014/main" id="{0045E1E4-063A-F94E-BD0D-44CB1BD701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147213"/>
              </p:ext>
            </p:extLst>
          </p:nvPr>
        </p:nvGraphicFramePr>
        <p:xfrm>
          <a:off x="798513" y="1655763"/>
          <a:ext cx="6073775" cy="432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8" name="Document" r:id="rId3" imgW="5896852" imgH="4198163" progId="Word.Document.12">
                  <p:embed/>
                </p:oleObj>
              </mc:Choice>
              <mc:Fallback>
                <p:oleObj name="Document" r:id="rId3" imgW="5896852" imgH="4198163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513" y="1655763"/>
                        <a:ext cx="6073775" cy="432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t 5">
            <a:extLst>
              <a:ext uri="{FF2B5EF4-FFF2-40B4-BE49-F238E27FC236}">
                <a16:creationId xmlns:a16="http://schemas.microsoft.com/office/drawing/2014/main" id="{A79F0057-8DEA-7D42-A426-9EEBDAE77D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8150016"/>
              </p:ext>
            </p:extLst>
          </p:nvPr>
        </p:nvGraphicFramePr>
        <p:xfrm>
          <a:off x="812786" y="5760424"/>
          <a:ext cx="6119813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9" name="Document" r:id="rId5" imgW="5896800" imgH="840960" progId="Word.Document.12">
                  <p:embed/>
                </p:oleObj>
              </mc:Choice>
              <mc:Fallback>
                <p:oleObj name="Document" r:id="rId5" imgW="5896800" imgH="840960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786" y="5760424"/>
                        <a:ext cx="6119813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E6C983D-7460-2648-B737-3FE4D3AFD8C4}"/>
              </a:ext>
            </a:extLst>
          </p:cNvPr>
          <p:cNvSpPr txBox="1"/>
          <p:nvPr/>
        </p:nvSpPr>
        <p:spPr>
          <a:xfrm>
            <a:off x="1064247" y="1241468"/>
            <a:ext cx="3045706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1800" dirty="0">
                <a:solidFill>
                  <a:srgbClr val="D8232A"/>
                </a:solidFill>
                <a:latin typeface="Averta" pitchFamily="2" charset="77"/>
              </a:rPr>
              <a:t>En rouge: </a:t>
            </a:r>
            <a:r>
              <a:rPr kumimoji="0" lang="fr-FR" sz="180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UE fondamentale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ED88FF-A936-8548-A395-9F3E2E156360}"/>
              </a:ext>
            </a:extLst>
          </p:cNvPr>
          <p:cNvSpPr txBox="1"/>
          <p:nvPr/>
        </p:nvSpPr>
        <p:spPr>
          <a:xfrm>
            <a:off x="6400844" y="4737770"/>
            <a:ext cx="3143489" cy="71814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Sujets « labo » (recherche)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000" dirty="0">
                <a:solidFill>
                  <a:srgbClr val="D8232A"/>
                </a:solidFill>
                <a:latin typeface="Averta" pitchFamily="2" charset="77"/>
              </a:rPr>
              <a:t>ou sujets industriels </a:t>
            </a:r>
            <a:endParaRPr kumimoji="0" lang="fr-FR" sz="2000" b="0" i="0" u="none" strike="noStrike" cap="none" spc="0" normalizeH="0" baseline="0" dirty="0">
              <a:ln>
                <a:noFill/>
              </a:ln>
              <a:solidFill>
                <a:srgbClr val="D8232A"/>
              </a:solidFill>
              <a:effectLst/>
              <a:uFillTx/>
              <a:latin typeface="Averta" pitchFamily="2" charset="77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4252690856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8" name="Shape 178"/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sp>
        <p:nvSpPr>
          <p:cNvPr id="180" name="Shape 180"/>
          <p:cNvSpPr/>
          <p:nvPr/>
        </p:nvSpPr>
        <p:spPr>
          <a:xfrm>
            <a:off x="510457" y="193867"/>
            <a:ext cx="7636016" cy="1026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00B050"/>
                </a:solidFill>
                <a:latin typeface="Averta Regular"/>
                <a:ea typeface="Arial" charset="0"/>
                <a:cs typeface="Averta Regular"/>
              </a:rPr>
              <a:t>Master GI / EESC</a:t>
            </a: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00B050"/>
                </a:solidFill>
                <a:latin typeface="Averta Regular"/>
                <a:cs typeface="Averta Regular"/>
              </a:rPr>
              <a:t>_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169E49-64F9-1C46-B0A0-7B557D6F346E}"/>
              </a:ext>
            </a:extLst>
          </p:cNvPr>
          <p:cNvSpPr txBox="1"/>
          <p:nvPr/>
        </p:nvSpPr>
        <p:spPr>
          <a:xfrm>
            <a:off x="510457" y="4463217"/>
            <a:ext cx="8420575" cy="16414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Prérequis : Compétences mobilisées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800" dirty="0">
                <a:latin typeface="Averta" pitchFamily="2" charset="77"/>
              </a:rPr>
              <a:t>	</a:t>
            </a:r>
            <a:r>
              <a:rPr kumimoji="0" lang="fr-FR" sz="2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Mathématiques, Traitement du signal, 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	Communications numériques &amp; analogiques, VHDL &amp; FPGA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200" dirty="0">
                <a:latin typeface="Averta" pitchFamily="2" charset="77"/>
              </a:rPr>
              <a:t>	</a:t>
            </a:r>
            <a:r>
              <a:rPr kumimoji="0" lang="fr-FR" sz="2200" b="1" i="0" u="none" strike="noStrike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Averta" pitchFamily="2" charset="77"/>
                <a:sym typeface="Wingdings" pitchFamily="2" charset="2"/>
              </a:rPr>
              <a:t> le parcours Electronique en L3 S6 est nécessaire</a:t>
            </a:r>
            <a:endParaRPr kumimoji="0" lang="fr-FR" sz="2200" b="1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latin typeface="Averta" pitchFamily="2" charset="77"/>
              <a:sym typeface="Helvetica Ligh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7BB18AB-155A-7E4B-A991-D455BC8780B0}"/>
              </a:ext>
            </a:extLst>
          </p:cNvPr>
          <p:cNvSpPr txBox="1"/>
          <p:nvPr/>
        </p:nvSpPr>
        <p:spPr>
          <a:xfrm>
            <a:off x="510457" y="1100085"/>
            <a:ext cx="8669040" cy="32726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Objectifs / Métiers visés &amp; secteurs d’activités: </a:t>
            </a:r>
          </a:p>
          <a:p>
            <a:pPr marL="0" marR="0" indent="0" algn="l" defTabSz="584200" rtl="0" fontAlgn="auto" latinLnBrk="0" hangingPunct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	</a:t>
            </a:r>
            <a:r>
              <a:rPr kumimoji="0" lang="fr-FR" sz="2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Ingénieur d’études / recherche / développement matériel ; </a:t>
            </a:r>
          </a:p>
          <a:p>
            <a:pPr marL="0" marR="0" indent="0" algn="l" defTabSz="584200" rtl="0" fontAlgn="auto" latinLnBrk="0" hangingPunct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200" dirty="0">
                <a:latin typeface="Averta" pitchFamily="2" charset="77"/>
              </a:rPr>
              <a:t>	</a:t>
            </a:r>
            <a:r>
              <a:rPr kumimoji="0" lang="fr-FR" sz="2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Chef de projet</a:t>
            </a:r>
          </a:p>
          <a:p>
            <a:pPr marL="0" marR="0" indent="0" algn="l" defTabSz="584200" rtl="0" fontAlgn="auto" latinLnBrk="0" hangingPunct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verta" pitchFamily="2" charset="77"/>
              <a:sym typeface="Helvetica Light"/>
            </a:endParaRPr>
          </a:p>
          <a:p>
            <a:pPr algn="l" defTabSz="584200"/>
            <a:r>
              <a:rPr lang="fr-FR" sz="2800" dirty="0">
                <a:solidFill>
                  <a:srgbClr val="D8232A"/>
                </a:solidFill>
                <a:latin typeface="Averta" pitchFamily="2" charset="77"/>
              </a:rPr>
              <a:t>Secteurs d’activités: </a:t>
            </a:r>
          </a:p>
          <a:p>
            <a:pPr marL="0" marR="0" indent="0" algn="l" defTabSz="584200" rtl="0" fontAlgn="auto" latinLnBrk="0" hangingPunct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200" dirty="0">
                <a:latin typeface="Averta" pitchFamily="2" charset="77"/>
              </a:rPr>
              <a:t>	Transports (Aéronautique &amp; spatial, Automobile) </a:t>
            </a:r>
          </a:p>
          <a:p>
            <a:pPr marL="0" marR="0" indent="0" algn="l" defTabSz="584200" rtl="0" fontAlgn="auto" latinLnBrk="0" hangingPunct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200" dirty="0">
                <a:latin typeface="Averta" pitchFamily="2" charset="77"/>
              </a:rPr>
              <a:t>	Radiofréquence, Radiocommunications, Télécommunications</a:t>
            </a:r>
          </a:p>
          <a:p>
            <a:pPr marL="0" marR="0" indent="0" algn="l" defTabSz="584200" rtl="0" fontAlgn="auto" latinLnBrk="0" hangingPunct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200" dirty="0">
                <a:latin typeface="Averta" pitchFamily="2" charset="77"/>
              </a:rPr>
              <a:t>	Téléphonie mobile </a:t>
            </a:r>
            <a:endParaRPr kumimoji="0" lang="fr-FR" sz="2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verta" pitchFamily="2" charset="77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768279308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8" name="Shape 178"/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sp>
        <p:nvSpPr>
          <p:cNvPr id="180" name="Shape 180"/>
          <p:cNvSpPr/>
          <p:nvPr/>
        </p:nvSpPr>
        <p:spPr>
          <a:xfrm>
            <a:off x="510457" y="193867"/>
            <a:ext cx="7636016" cy="1026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00B050"/>
                </a:solidFill>
                <a:latin typeface="Averta Regular"/>
                <a:ea typeface="Arial" charset="0"/>
                <a:cs typeface="Averta Regular"/>
              </a:rPr>
              <a:t>La </a:t>
            </a:r>
            <a:r>
              <a:rPr lang="en-GB" dirty="0" err="1">
                <a:solidFill>
                  <a:srgbClr val="00B050"/>
                </a:solidFill>
                <a:latin typeface="Averta Regular"/>
                <a:ea typeface="Arial" charset="0"/>
                <a:cs typeface="Averta Regular"/>
              </a:rPr>
              <a:t>maquette</a:t>
            </a:r>
            <a:r>
              <a:rPr lang="en-GB" dirty="0">
                <a:solidFill>
                  <a:srgbClr val="00B050"/>
                </a:solidFill>
                <a:latin typeface="Averta Regular"/>
                <a:ea typeface="Arial" charset="0"/>
                <a:cs typeface="Averta Regular"/>
              </a:rPr>
              <a:t> EESC: Master 1</a:t>
            </a:r>
            <a:endParaRPr dirty="0">
              <a:solidFill>
                <a:srgbClr val="00B050"/>
              </a:solidFill>
              <a:latin typeface="Averta Regular"/>
              <a:ea typeface="Arial" charset="0"/>
              <a:cs typeface="Averta Regular"/>
            </a:endParaRP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dirty="0">
                <a:solidFill>
                  <a:srgbClr val="00B050"/>
                </a:solidFill>
                <a:latin typeface="Averta Regular"/>
                <a:cs typeface="Averta Regular"/>
              </a:rPr>
              <a:t>_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CFB090-A036-4E4B-AC38-11DC813B6B9B}"/>
              </a:ext>
            </a:extLst>
          </p:cNvPr>
          <p:cNvSpPr txBox="1"/>
          <p:nvPr/>
        </p:nvSpPr>
        <p:spPr>
          <a:xfrm>
            <a:off x="180328" y="1152240"/>
            <a:ext cx="3255699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1800" dirty="0">
                <a:solidFill>
                  <a:srgbClr val="FF0000"/>
                </a:solidFill>
                <a:latin typeface="Averta" pitchFamily="2" charset="77"/>
              </a:rPr>
              <a:t>Entourées: UE fondamentales</a:t>
            </a:r>
            <a:endParaRPr kumimoji="0" lang="fr-FR" sz="180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latin typeface="Averta" pitchFamily="2" charset="77"/>
              <a:sym typeface="Helvetica Light"/>
            </a:endParaRPr>
          </a:p>
        </p:txBody>
      </p:sp>
      <p:graphicFrame>
        <p:nvGraphicFramePr>
          <p:cNvPr id="10" name="Tableau 3">
            <a:extLst>
              <a:ext uri="{FF2B5EF4-FFF2-40B4-BE49-F238E27FC236}">
                <a16:creationId xmlns:a16="http://schemas.microsoft.com/office/drawing/2014/main" id="{073D3202-35B5-8743-BA2C-8E81DCB682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214430"/>
              </p:ext>
            </p:extLst>
          </p:nvPr>
        </p:nvGraphicFramePr>
        <p:xfrm>
          <a:off x="180328" y="1502004"/>
          <a:ext cx="4741960" cy="51504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37402">
                  <a:extLst>
                    <a:ext uri="{9D8B030D-6E8A-4147-A177-3AD203B41FA5}">
                      <a16:colId xmlns:a16="http://schemas.microsoft.com/office/drawing/2014/main" val="2959610494"/>
                    </a:ext>
                  </a:extLst>
                </a:gridCol>
                <a:gridCol w="801458">
                  <a:extLst>
                    <a:ext uri="{9D8B030D-6E8A-4147-A177-3AD203B41FA5}">
                      <a16:colId xmlns:a16="http://schemas.microsoft.com/office/drawing/2014/main" val="4114755982"/>
                    </a:ext>
                  </a:extLst>
                </a:gridCol>
                <a:gridCol w="425775">
                  <a:extLst>
                    <a:ext uri="{9D8B030D-6E8A-4147-A177-3AD203B41FA5}">
                      <a16:colId xmlns:a16="http://schemas.microsoft.com/office/drawing/2014/main" val="3920807197"/>
                    </a:ext>
                  </a:extLst>
                </a:gridCol>
                <a:gridCol w="425775">
                  <a:extLst>
                    <a:ext uri="{9D8B030D-6E8A-4147-A177-3AD203B41FA5}">
                      <a16:colId xmlns:a16="http://schemas.microsoft.com/office/drawing/2014/main" val="1775938202"/>
                    </a:ext>
                  </a:extLst>
                </a:gridCol>
                <a:gridCol w="425775">
                  <a:extLst>
                    <a:ext uri="{9D8B030D-6E8A-4147-A177-3AD203B41FA5}">
                      <a16:colId xmlns:a16="http://schemas.microsoft.com/office/drawing/2014/main" val="754490330"/>
                    </a:ext>
                  </a:extLst>
                </a:gridCol>
                <a:gridCol w="425775">
                  <a:extLst>
                    <a:ext uri="{9D8B030D-6E8A-4147-A177-3AD203B41FA5}">
                      <a16:colId xmlns:a16="http://schemas.microsoft.com/office/drawing/2014/main" val="551909599"/>
                    </a:ext>
                  </a:extLst>
                </a:gridCol>
              </a:tblGrid>
              <a:tr h="282584"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9A4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Code Apogée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CM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TD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TP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Ects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75387990"/>
                  </a:ext>
                </a:extLst>
              </a:tr>
              <a:tr h="28258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Semestre 7 (Liste : 4Z4£ELU7)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4ZELSM07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84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134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114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30</a:t>
                      </a:r>
                      <a:endParaRPr lang="fr-FR" sz="11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45658756"/>
                  </a:ext>
                </a:extLst>
              </a:tr>
              <a:tr h="28258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Electronique 1 (Liste : 4Z4£ELE1)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4ZELUE71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36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36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9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3420000"/>
                  </a:ext>
                </a:extLst>
              </a:tr>
              <a:tr h="28258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Composants électroniques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4Z7LCOMP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48498334"/>
                  </a:ext>
                </a:extLst>
              </a:tr>
              <a:tr h="28258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Synthèse de fréquence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4Z7LSYNT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7780992"/>
                  </a:ext>
                </a:extLst>
              </a:tr>
              <a:tr h="28258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Traitement du signal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4Z7LTRAI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5294283"/>
                  </a:ext>
                </a:extLst>
              </a:tr>
              <a:tr h="28258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Electronique Embarquée (Liste : 4Z4£ELE2)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4ZELUE72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18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22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28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6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23362904"/>
                  </a:ext>
                </a:extLst>
              </a:tr>
              <a:tr h="28258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DSP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4Z7LEDSP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60332604"/>
                  </a:ext>
                </a:extLst>
              </a:tr>
              <a:tr h="28258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Réseaux de communications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4Z7LRESE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8547882"/>
                  </a:ext>
                </a:extLst>
              </a:tr>
              <a:tr h="41997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Electromagnétisme et Hyperfréquence 1 (Liste : 4Z4£ELE3)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4ZELUE73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22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32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44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9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4745089"/>
                  </a:ext>
                </a:extLst>
              </a:tr>
              <a:tr h="41997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Caractérisation des composants hyperfréquences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4Z7LCARA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7564346"/>
                  </a:ext>
                </a:extLst>
              </a:tr>
              <a:tr h="28258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Propagation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4Z7LPROP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65798716"/>
                  </a:ext>
                </a:extLst>
              </a:tr>
              <a:tr h="41997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Connaissance de l'entreprise                                          (Liste : 4Z4£ELE4)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4ZELUE74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14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14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6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3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4491918"/>
                  </a:ext>
                </a:extLst>
              </a:tr>
              <a:tr h="28258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Connaissance de l'entreprise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4Z7GICON</a:t>
                      </a:r>
                      <a:endParaRPr lang="fr-FR" sz="1100" b="0" i="0" u="none" strike="noStrike">
                        <a:solidFill>
                          <a:srgbClr val="009A4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18367386"/>
                  </a:ext>
                </a:extLst>
              </a:tr>
              <a:tr h="28258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Langue (Liste : 4Z4£ELE5)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4ZELUE75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3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95610"/>
                  </a:ext>
                </a:extLst>
              </a:tr>
              <a:tr h="28258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Anglais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4Z7GIANG</a:t>
                      </a:r>
                      <a:endParaRPr lang="fr-FR" sz="1100" b="0" i="0" u="none" strike="noStrike">
                        <a:solidFill>
                          <a:srgbClr val="009A4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83467273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523CE2A7-9909-8348-98AF-3AB812E09760}"/>
              </a:ext>
            </a:extLst>
          </p:cNvPr>
          <p:cNvSpPr/>
          <p:nvPr/>
        </p:nvSpPr>
        <p:spPr>
          <a:xfrm>
            <a:off x="154294" y="2134950"/>
            <a:ext cx="4767994" cy="3245124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  <p:graphicFrame>
        <p:nvGraphicFramePr>
          <p:cNvPr id="12" name="Tableau 4">
            <a:extLst>
              <a:ext uri="{FF2B5EF4-FFF2-40B4-BE49-F238E27FC236}">
                <a16:creationId xmlns:a16="http://schemas.microsoft.com/office/drawing/2014/main" id="{10651472-21E8-2742-8EE9-AFDBFEC3AF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634870"/>
              </p:ext>
            </p:extLst>
          </p:nvPr>
        </p:nvGraphicFramePr>
        <p:xfrm>
          <a:off x="5082767" y="1504817"/>
          <a:ext cx="4691555" cy="50543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13620">
                  <a:extLst>
                    <a:ext uri="{9D8B030D-6E8A-4147-A177-3AD203B41FA5}">
                      <a16:colId xmlns:a16="http://schemas.microsoft.com/office/drawing/2014/main" val="2865167375"/>
                    </a:ext>
                  </a:extLst>
                </a:gridCol>
                <a:gridCol w="792939">
                  <a:extLst>
                    <a:ext uri="{9D8B030D-6E8A-4147-A177-3AD203B41FA5}">
                      <a16:colId xmlns:a16="http://schemas.microsoft.com/office/drawing/2014/main" val="4238855903"/>
                    </a:ext>
                  </a:extLst>
                </a:gridCol>
                <a:gridCol w="421249">
                  <a:extLst>
                    <a:ext uri="{9D8B030D-6E8A-4147-A177-3AD203B41FA5}">
                      <a16:colId xmlns:a16="http://schemas.microsoft.com/office/drawing/2014/main" val="2891416419"/>
                    </a:ext>
                  </a:extLst>
                </a:gridCol>
                <a:gridCol w="421249">
                  <a:extLst>
                    <a:ext uri="{9D8B030D-6E8A-4147-A177-3AD203B41FA5}">
                      <a16:colId xmlns:a16="http://schemas.microsoft.com/office/drawing/2014/main" val="2500742258"/>
                    </a:ext>
                  </a:extLst>
                </a:gridCol>
                <a:gridCol w="421249">
                  <a:extLst>
                    <a:ext uri="{9D8B030D-6E8A-4147-A177-3AD203B41FA5}">
                      <a16:colId xmlns:a16="http://schemas.microsoft.com/office/drawing/2014/main" val="3131237090"/>
                    </a:ext>
                  </a:extLst>
                </a:gridCol>
                <a:gridCol w="421249">
                  <a:extLst>
                    <a:ext uri="{9D8B030D-6E8A-4147-A177-3AD203B41FA5}">
                      <a16:colId xmlns:a16="http://schemas.microsoft.com/office/drawing/2014/main" val="207078931"/>
                    </a:ext>
                  </a:extLst>
                </a:gridCol>
              </a:tblGrid>
              <a:tr h="338166"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Code Apogée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CM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TD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TP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Ects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57653916"/>
                  </a:ext>
                </a:extLst>
              </a:tr>
              <a:tr h="33816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Semestre 8 (Liste : 4Z4£ELU8)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4ZELSM08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82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90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48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30</a:t>
                      </a:r>
                      <a:endParaRPr lang="fr-FR" sz="11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39340754"/>
                  </a:ext>
                </a:extLst>
              </a:tr>
              <a:tr h="33816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Electronique 2 (Liste : 4Z4£ELE6)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4ZELUE81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32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36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24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9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22800331"/>
                  </a:ext>
                </a:extLst>
              </a:tr>
              <a:tr h="33816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Optoélectronique</a:t>
                      </a:r>
                      <a:endParaRPr lang="fr-FR" sz="11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4Z8LOPTO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4,50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73929766"/>
                  </a:ext>
                </a:extLst>
              </a:tr>
              <a:tr h="33816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Traitement du signal avancé</a:t>
                      </a:r>
                      <a:endParaRPr lang="fr-FR" sz="11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4Z8LTRAI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4,50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03788609"/>
                  </a:ext>
                </a:extLst>
              </a:tr>
              <a:tr h="6763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Electromagnétisme et Hyperfréquence 2 (Liste : 4Z4£ELE7)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4ZELUE82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24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24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6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74614016"/>
                  </a:ext>
                </a:extLst>
              </a:tr>
              <a:tr h="32576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Antenne</a:t>
                      </a:r>
                      <a:endParaRPr lang="fr-FR" sz="11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4Z8LANTE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31145188"/>
                  </a:ext>
                </a:extLst>
              </a:tr>
              <a:tr h="33816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Mesures hyperfréquences</a:t>
                      </a:r>
                      <a:endParaRPr lang="fr-FR" sz="11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4Z8LMESU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50457552"/>
                  </a:ext>
                </a:extLst>
              </a:tr>
              <a:tr h="33816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Stage (Liste : 4Z4£ELE8)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4ZELUE83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9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68913047"/>
                  </a:ext>
                </a:extLst>
              </a:tr>
              <a:tr h="32576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Stage</a:t>
                      </a:r>
                      <a:endParaRPr lang="fr-FR" sz="11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4Z8LSTAA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33174058"/>
                  </a:ext>
                </a:extLst>
              </a:tr>
              <a:tr h="33816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Etude de cas (Liste : 4Z4£ELE9)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4ZELUE84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3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4960623"/>
                  </a:ext>
                </a:extLst>
              </a:tr>
              <a:tr h="33816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Etude de cas</a:t>
                      </a:r>
                      <a:endParaRPr lang="fr-FR" sz="11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4Z8LETUD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462865"/>
                  </a:ext>
                </a:extLst>
              </a:tr>
              <a:tr h="33816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Langue (Liste : 4Z4£ELE0)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4ZELUE85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3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7592685"/>
                  </a:ext>
                </a:extLst>
              </a:tr>
              <a:tr h="33816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Anglais</a:t>
                      </a:r>
                      <a:endParaRPr lang="fr-FR" sz="1100" b="0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4Z8GIANG</a:t>
                      </a:r>
                      <a:endParaRPr lang="fr-FR" sz="1100" b="0" i="0" u="none" strike="noStrike">
                        <a:solidFill>
                          <a:srgbClr val="009A4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58376979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F4F49B92-6182-7246-B42D-3986A666E5B5}"/>
              </a:ext>
            </a:extLst>
          </p:cNvPr>
          <p:cNvSpPr/>
          <p:nvPr/>
        </p:nvSpPr>
        <p:spPr>
          <a:xfrm>
            <a:off x="5082767" y="2134950"/>
            <a:ext cx="4691555" cy="2415785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168063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8" name="Shape 178"/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sp>
        <p:nvSpPr>
          <p:cNvPr id="180" name="Shape 180"/>
          <p:cNvSpPr/>
          <p:nvPr/>
        </p:nvSpPr>
        <p:spPr>
          <a:xfrm>
            <a:off x="510457" y="193867"/>
            <a:ext cx="7636016" cy="1026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00B050"/>
                </a:solidFill>
                <a:latin typeface="Averta Regular"/>
                <a:ea typeface="Arial" charset="0"/>
                <a:cs typeface="Averta Regular"/>
              </a:rPr>
              <a:t>La </a:t>
            </a:r>
            <a:r>
              <a:rPr lang="en-GB" dirty="0" err="1">
                <a:solidFill>
                  <a:srgbClr val="00B050"/>
                </a:solidFill>
                <a:latin typeface="Averta Regular"/>
                <a:ea typeface="Arial" charset="0"/>
                <a:cs typeface="Averta Regular"/>
              </a:rPr>
              <a:t>maquette</a:t>
            </a:r>
            <a:r>
              <a:rPr lang="en-GB" dirty="0">
                <a:solidFill>
                  <a:srgbClr val="00B050"/>
                </a:solidFill>
                <a:latin typeface="Averta Regular"/>
                <a:ea typeface="Arial" charset="0"/>
                <a:cs typeface="Averta Regular"/>
              </a:rPr>
              <a:t> EESC: Master 2</a:t>
            </a:r>
            <a:endParaRPr dirty="0">
              <a:solidFill>
                <a:srgbClr val="00B050"/>
              </a:solidFill>
              <a:latin typeface="Averta Regular"/>
              <a:ea typeface="Arial" charset="0"/>
              <a:cs typeface="Averta Regular"/>
            </a:endParaRP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dirty="0">
                <a:solidFill>
                  <a:srgbClr val="00B050"/>
                </a:solidFill>
                <a:latin typeface="Averta Regular"/>
                <a:cs typeface="Averta Regular"/>
              </a:rPr>
              <a:t>_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CFB090-A036-4E4B-AC38-11DC813B6B9B}"/>
              </a:ext>
            </a:extLst>
          </p:cNvPr>
          <p:cNvSpPr txBox="1"/>
          <p:nvPr/>
        </p:nvSpPr>
        <p:spPr>
          <a:xfrm>
            <a:off x="180328" y="1152240"/>
            <a:ext cx="3255699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1800" dirty="0">
                <a:solidFill>
                  <a:srgbClr val="FF0000"/>
                </a:solidFill>
                <a:latin typeface="Averta" pitchFamily="2" charset="77"/>
              </a:rPr>
              <a:t>Entourées: UE fondamentales</a:t>
            </a:r>
            <a:endParaRPr kumimoji="0" lang="fr-FR" sz="180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latin typeface="Averta" pitchFamily="2" charset="77"/>
              <a:sym typeface="Helvetica Light"/>
            </a:endParaRPr>
          </a:p>
        </p:txBody>
      </p:sp>
      <p:graphicFrame>
        <p:nvGraphicFramePr>
          <p:cNvPr id="14" name="Tableau 1">
            <a:extLst>
              <a:ext uri="{FF2B5EF4-FFF2-40B4-BE49-F238E27FC236}">
                <a16:creationId xmlns:a16="http://schemas.microsoft.com/office/drawing/2014/main" id="{132F739A-9886-9F41-9E89-3ECF71E91C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082786"/>
              </p:ext>
            </p:extLst>
          </p:nvPr>
        </p:nvGraphicFramePr>
        <p:xfrm>
          <a:off x="3125972" y="1561793"/>
          <a:ext cx="6645349" cy="42416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35480">
                  <a:extLst>
                    <a:ext uri="{9D8B030D-6E8A-4147-A177-3AD203B41FA5}">
                      <a16:colId xmlns:a16="http://schemas.microsoft.com/office/drawing/2014/main" val="3980332795"/>
                    </a:ext>
                  </a:extLst>
                </a:gridCol>
                <a:gridCol w="1123157">
                  <a:extLst>
                    <a:ext uri="{9D8B030D-6E8A-4147-A177-3AD203B41FA5}">
                      <a16:colId xmlns:a16="http://schemas.microsoft.com/office/drawing/2014/main" val="262847444"/>
                    </a:ext>
                  </a:extLst>
                </a:gridCol>
                <a:gridCol w="596678">
                  <a:extLst>
                    <a:ext uri="{9D8B030D-6E8A-4147-A177-3AD203B41FA5}">
                      <a16:colId xmlns:a16="http://schemas.microsoft.com/office/drawing/2014/main" val="26883584"/>
                    </a:ext>
                  </a:extLst>
                </a:gridCol>
                <a:gridCol w="596678">
                  <a:extLst>
                    <a:ext uri="{9D8B030D-6E8A-4147-A177-3AD203B41FA5}">
                      <a16:colId xmlns:a16="http://schemas.microsoft.com/office/drawing/2014/main" val="2532529716"/>
                    </a:ext>
                  </a:extLst>
                </a:gridCol>
                <a:gridCol w="596678">
                  <a:extLst>
                    <a:ext uri="{9D8B030D-6E8A-4147-A177-3AD203B41FA5}">
                      <a16:colId xmlns:a16="http://schemas.microsoft.com/office/drawing/2014/main" val="1591886849"/>
                    </a:ext>
                  </a:extLst>
                </a:gridCol>
                <a:gridCol w="596678">
                  <a:extLst>
                    <a:ext uri="{9D8B030D-6E8A-4147-A177-3AD203B41FA5}">
                      <a16:colId xmlns:a16="http://schemas.microsoft.com/office/drawing/2014/main" val="4192943340"/>
                    </a:ext>
                  </a:extLst>
                </a:gridCol>
              </a:tblGrid>
              <a:tr h="183620"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9A4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Code Apogée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CM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TD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TP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Ects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121433638"/>
                  </a:ext>
                </a:extLst>
              </a:tr>
              <a:tr h="18362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Semestre 9 (Liste : 4Z5£ELU9)</a:t>
                      </a:r>
                      <a:endParaRPr lang="fr-FR" sz="11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4ZELSM09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80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142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56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30</a:t>
                      </a:r>
                      <a:endParaRPr lang="fr-FR" sz="11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4089220725"/>
                  </a:ext>
                </a:extLst>
              </a:tr>
              <a:tr h="36723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Systèmes de communication                                               (Liste : 4Z5£ELE1)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4ZELUE91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34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9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2272552078"/>
                  </a:ext>
                </a:extLst>
              </a:tr>
              <a:tr h="18362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Transmissions Numériques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4Z9LTRAN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2443521853"/>
                  </a:ext>
                </a:extLst>
              </a:tr>
              <a:tr h="36723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Radiocommunications Nouvelle  Génération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4Z9LRADI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2855827213"/>
                  </a:ext>
                </a:extLst>
              </a:tr>
              <a:tr h="20198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Electronique Embarquée (Liste : 4Z5£ELE2)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4ZELUE92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26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32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16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6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166269730"/>
                  </a:ext>
                </a:extLst>
              </a:tr>
              <a:tr h="18362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Capteurs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4Z9LCAPT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1,50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3759011435"/>
                  </a:ext>
                </a:extLst>
              </a:tr>
              <a:tr h="18362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Java/Temps réel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4Z9LJAVA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388911465"/>
                  </a:ext>
                </a:extLst>
              </a:tr>
              <a:tr h="18362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CEM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4Z9ELCEM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1,50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2703925437"/>
                  </a:ext>
                </a:extLst>
              </a:tr>
              <a:tr h="18362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Electromagnétisme (Liste : 4Z5£ELE3)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4ZELUE93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14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16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8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3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753483894"/>
                  </a:ext>
                </a:extLst>
              </a:tr>
              <a:tr h="18362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Propagation dans la matière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4Z9LPROP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3846001774"/>
                  </a:ext>
                </a:extLst>
              </a:tr>
              <a:tr h="18362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Gestion de projet (Liste : 4Z5£ELE4)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4ZELUE94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6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18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12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3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3542654528"/>
                  </a:ext>
                </a:extLst>
              </a:tr>
              <a:tr h="18362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Gestion de projet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4Z9GIPRO</a:t>
                      </a:r>
                      <a:endParaRPr lang="fr-FR" sz="1100" b="0" i="0" u="none" strike="noStrike">
                        <a:solidFill>
                          <a:srgbClr val="009A4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2302166219"/>
                  </a:ext>
                </a:extLst>
              </a:tr>
              <a:tr h="36723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TER : Activité de recherche scientifique                                       (Liste : 4Z5£ELE5)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4ZELUE95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4,50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1732979075"/>
                  </a:ext>
                </a:extLst>
              </a:tr>
              <a:tr h="18362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TER : Activité de recherche scientifique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4Z9GTERA</a:t>
                      </a:r>
                      <a:endParaRPr lang="fr-FR" sz="1100" b="0" i="0" u="none" strike="noStrike">
                        <a:solidFill>
                          <a:srgbClr val="009A4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4,50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2159416167"/>
                  </a:ext>
                </a:extLst>
              </a:tr>
              <a:tr h="18362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Langue (Liste : 4Z5£ELE6)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4ZELUE96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30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3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3637572723"/>
                  </a:ext>
                </a:extLst>
              </a:tr>
              <a:tr h="18362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Anglais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4Z9GIANG</a:t>
                      </a:r>
                      <a:endParaRPr lang="fr-FR" sz="1100" b="0" i="0" u="none" strike="noStrike">
                        <a:solidFill>
                          <a:srgbClr val="009A4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3207619832"/>
                  </a:ext>
                </a:extLst>
              </a:tr>
              <a:tr h="36723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TER : Recherche bibliographique                                                 (Liste : 4Z5£ELE7)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4ZELUE97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2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1,50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994123266"/>
                  </a:ext>
                </a:extLst>
              </a:tr>
              <a:tr h="18362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TER : Recherche bibliographique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4Z9GTERR</a:t>
                      </a:r>
                      <a:endParaRPr lang="fr-FR" sz="1100" b="0" i="0" u="none" strike="noStrike">
                        <a:solidFill>
                          <a:srgbClr val="009A4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1,50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18" marR="9418" marT="9418" marB="0" anchor="ctr"/>
                </a:tc>
                <a:extLst>
                  <a:ext uri="{0D108BD9-81ED-4DB2-BD59-A6C34878D82A}">
                    <a16:rowId xmlns:a16="http://schemas.microsoft.com/office/drawing/2014/main" val="2349354807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523CE2A7-9909-8348-98AF-3AB812E09760}"/>
              </a:ext>
            </a:extLst>
          </p:cNvPr>
          <p:cNvSpPr/>
          <p:nvPr/>
        </p:nvSpPr>
        <p:spPr>
          <a:xfrm>
            <a:off x="3125971" y="1958953"/>
            <a:ext cx="6645349" cy="2038889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  <p:graphicFrame>
        <p:nvGraphicFramePr>
          <p:cNvPr id="15" name="Tableau 2">
            <a:extLst>
              <a:ext uri="{FF2B5EF4-FFF2-40B4-BE49-F238E27FC236}">
                <a16:creationId xmlns:a16="http://schemas.microsoft.com/office/drawing/2014/main" id="{40BBA549-C7A8-E545-A727-3A71207EC3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034081"/>
              </p:ext>
            </p:extLst>
          </p:nvPr>
        </p:nvGraphicFramePr>
        <p:xfrm>
          <a:off x="3139110" y="5886538"/>
          <a:ext cx="6619069" cy="8349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3081">
                  <a:extLst>
                    <a:ext uri="{9D8B030D-6E8A-4147-A177-3AD203B41FA5}">
                      <a16:colId xmlns:a16="http://schemas.microsoft.com/office/drawing/2014/main" val="4270039727"/>
                    </a:ext>
                  </a:extLst>
                </a:gridCol>
                <a:gridCol w="1118716">
                  <a:extLst>
                    <a:ext uri="{9D8B030D-6E8A-4147-A177-3AD203B41FA5}">
                      <a16:colId xmlns:a16="http://schemas.microsoft.com/office/drawing/2014/main" val="4061110592"/>
                    </a:ext>
                  </a:extLst>
                </a:gridCol>
                <a:gridCol w="594318">
                  <a:extLst>
                    <a:ext uri="{9D8B030D-6E8A-4147-A177-3AD203B41FA5}">
                      <a16:colId xmlns:a16="http://schemas.microsoft.com/office/drawing/2014/main" val="1775717836"/>
                    </a:ext>
                  </a:extLst>
                </a:gridCol>
                <a:gridCol w="594318">
                  <a:extLst>
                    <a:ext uri="{9D8B030D-6E8A-4147-A177-3AD203B41FA5}">
                      <a16:colId xmlns:a16="http://schemas.microsoft.com/office/drawing/2014/main" val="154636088"/>
                    </a:ext>
                  </a:extLst>
                </a:gridCol>
                <a:gridCol w="594318">
                  <a:extLst>
                    <a:ext uri="{9D8B030D-6E8A-4147-A177-3AD203B41FA5}">
                      <a16:colId xmlns:a16="http://schemas.microsoft.com/office/drawing/2014/main" val="1976305086"/>
                    </a:ext>
                  </a:extLst>
                </a:gridCol>
                <a:gridCol w="594318">
                  <a:extLst>
                    <a:ext uri="{9D8B030D-6E8A-4147-A177-3AD203B41FA5}">
                      <a16:colId xmlns:a16="http://schemas.microsoft.com/office/drawing/2014/main" val="4248458928"/>
                    </a:ext>
                  </a:extLst>
                </a:gridCol>
              </a:tblGrid>
              <a:tr h="208736"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Code Apogée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CM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TD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TP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Ects</a:t>
                      </a:r>
                      <a:endParaRPr lang="fr-FR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0020094"/>
                  </a:ext>
                </a:extLst>
              </a:tr>
              <a:tr h="20873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Semestre 10 (Liste : 4Z5£ELU0)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4ZELSM10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30</a:t>
                      </a:r>
                      <a:endParaRPr lang="fr-FR" sz="11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7007069"/>
                  </a:ext>
                </a:extLst>
              </a:tr>
              <a:tr h="20873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Stage (Liste : 4Z5£ELE8)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4ZELUE10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fr-FR" sz="11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30</a:t>
                      </a:r>
                      <a:endParaRPr lang="fr-FR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1141708"/>
                  </a:ext>
                </a:extLst>
              </a:tr>
              <a:tr h="20873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Stage</a:t>
                      </a:r>
                      <a:endParaRPr lang="fr-FR" sz="1100" b="0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4Z0LSTAA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30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631616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839858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/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5" name="Shape 165"/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  <a:effectLst/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pic>
        <p:nvPicPr>
          <p:cNvPr id="166" name="pasted-image.pdf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685627" y="6012380"/>
            <a:ext cx="1485751" cy="292257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Shape 167"/>
          <p:cNvSpPr/>
          <p:nvPr/>
        </p:nvSpPr>
        <p:spPr>
          <a:xfrm>
            <a:off x="659142" y="546199"/>
            <a:ext cx="9246858" cy="9971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sz="4000" dirty="0">
                <a:latin typeface="Averta Regular"/>
                <a:ea typeface="Arial" charset="0"/>
                <a:cs typeface="Averta Regular"/>
              </a:rPr>
              <a:t>Motivation</a:t>
            </a:r>
            <a:endParaRPr sz="4000" dirty="0">
              <a:latin typeface="Averta Regular"/>
              <a:ea typeface="Arial" charset="0"/>
              <a:cs typeface="Averta Regular"/>
            </a:endParaRP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sz="4000" dirty="0">
                <a:latin typeface="Averta Regular"/>
                <a:cs typeface="Averta Regular"/>
              </a:rPr>
              <a:t>_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6D59E9-91E8-7140-BEC6-46D6531C2BAA}"/>
              </a:ext>
            </a:extLst>
          </p:cNvPr>
          <p:cNvSpPr txBox="1"/>
          <p:nvPr/>
        </p:nvSpPr>
        <p:spPr>
          <a:xfrm>
            <a:off x="659142" y="1428628"/>
            <a:ext cx="8439138" cy="558101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800" dirty="0">
                <a:latin typeface="Averta" pitchFamily="2" charset="77"/>
              </a:rPr>
              <a:t>Après la</a:t>
            </a:r>
            <a:r>
              <a:rPr kumimoji="0" lang="fr-FR" sz="2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 L3 </a:t>
            </a:r>
            <a:r>
              <a:rPr kumimoji="0" lang="fr-FR" sz="2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Wingdings" pitchFamily="2" charset="2"/>
              </a:rPr>
              <a:t> </a:t>
            </a:r>
            <a:r>
              <a:rPr kumimoji="0" lang="fr-FR" sz="2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Candidature en Master</a:t>
            </a:r>
          </a:p>
          <a:p>
            <a:pPr algn="l" defTabSz="584200"/>
            <a:r>
              <a:rPr lang="fr-FR" sz="2200" dirty="0">
                <a:latin typeface="Averta" pitchFamily="2" charset="77"/>
              </a:rPr>
              <a:t>Candidature : plateforme nationale « </a:t>
            </a:r>
            <a:r>
              <a:rPr lang="fr-FR" sz="2200" dirty="0" err="1">
                <a:latin typeface="Averta" pitchFamily="2" charset="77"/>
              </a:rPr>
              <a:t>MonMaster</a:t>
            </a:r>
            <a:r>
              <a:rPr lang="fr-FR" sz="2200" dirty="0">
                <a:latin typeface="Averta" pitchFamily="2" charset="77"/>
              </a:rPr>
              <a:t> »</a:t>
            </a:r>
          </a:p>
          <a:p>
            <a:pPr algn="l" defTabSz="584200"/>
            <a:endParaRPr kumimoji="0" lang="fr-FR" sz="2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verta" pitchFamily="2" charset="77"/>
              <a:sym typeface="Helvetica Light"/>
            </a:endParaRPr>
          </a:p>
          <a:p>
            <a:pPr algn="l" defTabSz="584200"/>
            <a:r>
              <a:rPr lang="fr-FR" sz="2800" dirty="0">
                <a:latin typeface="Averta" pitchFamily="2" charset="77"/>
              </a:rPr>
              <a:t>Pour les étudiants CMI ayant validé le CMI-3:</a:t>
            </a:r>
          </a:p>
          <a:p>
            <a:pPr algn="l" defTabSz="584200"/>
            <a:r>
              <a:rPr kumimoji="0" lang="fr-FR" sz="2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… passage automatique en CMI-4 </a:t>
            </a:r>
          </a:p>
          <a:p>
            <a:pPr algn="l" defTabSz="584200"/>
            <a:r>
              <a:rPr lang="fr-FR" sz="2200" dirty="0">
                <a:latin typeface="Averta" pitchFamily="2" charset="77"/>
              </a:rPr>
              <a:t>… </a:t>
            </a:r>
            <a:r>
              <a:rPr lang="fr-FR" sz="2200" b="1" dirty="0">
                <a:solidFill>
                  <a:srgbClr val="FF0000"/>
                </a:solidFill>
                <a:latin typeface="Averta" pitchFamily="2" charset="77"/>
              </a:rPr>
              <a:t>faire quand même le dossier </a:t>
            </a:r>
            <a:r>
              <a:rPr lang="fr-FR" sz="2200" b="1" dirty="0" err="1">
                <a:solidFill>
                  <a:srgbClr val="FF0000"/>
                </a:solidFill>
                <a:latin typeface="Averta" pitchFamily="2" charset="77"/>
              </a:rPr>
              <a:t>MonMaster</a:t>
            </a:r>
            <a:r>
              <a:rPr lang="fr-FR" sz="2200" b="1" dirty="0">
                <a:solidFill>
                  <a:srgbClr val="FF0000"/>
                </a:solidFill>
                <a:latin typeface="Averta" pitchFamily="2" charset="77"/>
              </a:rPr>
              <a:t> </a:t>
            </a:r>
            <a:r>
              <a:rPr lang="fr-FR" sz="2200" dirty="0">
                <a:latin typeface="Averta" pitchFamily="2" charset="77"/>
              </a:rPr>
              <a:t>pour avoir la place dans le parcours choisi</a:t>
            </a:r>
          </a:p>
          <a:p>
            <a:pPr algn="l" defTabSz="584200"/>
            <a:endParaRPr kumimoji="0" lang="fr-FR" sz="2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verta" pitchFamily="2" charset="77"/>
              <a:sym typeface="Helvetica Light"/>
            </a:endParaRPr>
          </a:p>
          <a:p>
            <a:pPr algn="l" defTabSz="584200"/>
            <a:r>
              <a:rPr lang="fr-FR" sz="2800" dirty="0">
                <a:latin typeface="Averta" pitchFamily="2" charset="77"/>
              </a:rPr>
              <a:t>Choix du parcours: </a:t>
            </a:r>
          </a:p>
          <a:p>
            <a:pPr algn="l" defTabSz="584200"/>
            <a:r>
              <a:rPr lang="fr-FR" sz="2200" dirty="0">
                <a:latin typeface="Averta" pitchFamily="2" charset="77"/>
              </a:rPr>
              <a:t>… en fonction du parcours suivi en Licence (projet L2, option L3) </a:t>
            </a:r>
          </a:p>
          <a:p>
            <a:pPr algn="l" defTabSz="584200"/>
            <a:r>
              <a:rPr lang="fr-FR" sz="2200" dirty="0">
                <a:latin typeface="Averta" pitchFamily="2" charset="77"/>
              </a:rPr>
              <a:t>… en fonction des affinités personnelles</a:t>
            </a:r>
          </a:p>
          <a:p>
            <a:pPr algn="l" defTabSz="584200"/>
            <a:r>
              <a:rPr lang="fr-FR" sz="2200" dirty="0">
                <a:latin typeface="Averta" pitchFamily="2" charset="77"/>
              </a:rPr>
              <a:t>… après discussion </a:t>
            </a:r>
            <a:r>
              <a:rPr lang="fr-FR" sz="2200" b="1" dirty="0">
                <a:solidFill>
                  <a:srgbClr val="FF0000"/>
                </a:solidFill>
                <a:latin typeface="Averta" pitchFamily="2" charset="77"/>
              </a:rPr>
              <a:t>en amont</a:t>
            </a:r>
            <a:r>
              <a:rPr lang="fr-FR" sz="2200" dirty="0">
                <a:latin typeface="Averta" pitchFamily="2" charset="77"/>
              </a:rPr>
              <a:t> avec les responsables</a:t>
            </a:r>
            <a:endParaRPr kumimoji="0" lang="fr-FR" sz="2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verta" pitchFamily="2" charset="77"/>
              <a:sym typeface="Helvetica Light"/>
            </a:endParaRP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verta" pitchFamily="2" charset="77"/>
              <a:sym typeface="Helvetica Light"/>
            </a:endParaRPr>
          </a:p>
          <a:p>
            <a:pPr algn="l" defTabSz="584200"/>
            <a:r>
              <a:rPr lang="fr-FR" sz="2800" dirty="0">
                <a:latin typeface="Averta" pitchFamily="2" charset="77"/>
              </a:rPr>
              <a:t>Présentation du Master Génie Industriel de SITEC</a:t>
            </a:r>
          </a:p>
        </p:txBody>
      </p:sp>
    </p:spTree>
    <p:extLst>
      <p:ext uri="{BB962C8B-B14F-4D97-AF65-F5344CB8AC3E}">
        <p14:creationId xmlns:p14="http://schemas.microsoft.com/office/powerpoint/2010/main" val="68800950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/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5" name="Shape 165"/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  <a:effectLst/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pic>
        <p:nvPicPr>
          <p:cNvPr id="166" name="pasted-image.pdf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685627" y="6012380"/>
            <a:ext cx="1485751" cy="292257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Shape 167"/>
          <p:cNvSpPr/>
          <p:nvPr/>
        </p:nvSpPr>
        <p:spPr>
          <a:xfrm>
            <a:off x="659142" y="546199"/>
            <a:ext cx="9246858" cy="9971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sz="4000" dirty="0">
                <a:latin typeface="Averta Regular"/>
                <a:ea typeface="Arial" charset="0"/>
                <a:cs typeface="Averta Regular"/>
              </a:rPr>
              <a:t>L3 SPI – </a:t>
            </a:r>
            <a:r>
              <a:rPr lang="en-GB" sz="4000" dirty="0" err="1">
                <a:latin typeface="Averta Regular"/>
                <a:ea typeface="Arial" charset="0"/>
                <a:cs typeface="Averta Regular"/>
              </a:rPr>
              <a:t>Semestre</a:t>
            </a:r>
            <a:r>
              <a:rPr lang="en-GB" sz="4000" dirty="0">
                <a:latin typeface="Averta Regular"/>
                <a:ea typeface="Arial" charset="0"/>
                <a:cs typeface="Averta Regular"/>
              </a:rPr>
              <a:t> 6</a:t>
            </a:r>
            <a:endParaRPr sz="4000" dirty="0">
              <a:latin typeface="Averta Regular"/>
              <a:ea typeface="Arial" charset="0"/>
              <a:cs typeface="Averta Regular"/>
            </a:endParaRP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sz="4000" dirty="0">
                <a:latin typeface="Averta Regular"/>
                <a:cs typeface="Averta Regular"/>
              </a:rPr>
              <a:t>_</a:t>
            </a:r>
          </a:p>
        </p:txBody>
      </p:sp>
      <p:pic>
        <p:nvPicPr>
          <p:cNvPr id="8" name="Image 1">
            <a:extLst>
              <a:ext uri="{FF2B5EF4-FFF2-40B4-BE49-F238E27FC236}">
                <a16:creationId xmlns:a16="http://schemas.microsoft.com/office/drawing/2014/main" id="{15656262-5A2D-074A-B632-A3E31330A03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t="413" b="1"/>
          <a:stretch/>
        </p:blipFill>
        <p:spPr>
          <a:xfrm>
            <a:off x="4147929" y="1543389"/>
            <a:ext cx="5176109" cy="502804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3997DAD-39BF-494F-BA33-A332C3343F6D}"/>
              </a:ext>
            </a:extLst>
          </p:cNvPr>
          <p:cNvSpPr txBox="1"/>
          <p:nvPr/>
        </p:nvSpPr>
        <p:spPr>
          <a:xfrm>
            <a:off x="1431735" y="2706945"/>
            <a:ext cx="2540190" cy="44114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200" b="1" dirty="0">
                <a:latin typeface="Averta" pitchFamily="2" charset="77"/>
              </a:rPr>
              <a:t>EC du parcours</a:t>
            </a:r>
            <a:endParaRPr kumimoji="0" lang="fr-FR" sz="22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verta" pitchFamily="2" charset="77"/>
              <a:sym typeface="Helvetica Ligh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7CD3D4-999B-4D43-BAF6-126D037931DB}"/>
              </a:ext>
            </a:extLst>
          </p:cNvPr>
          <p:cNvSpPr txBox="1"/>
          <p:nvPr/>
        </p:nvSpPr>
        <p:spPr>
          <a:xfrm>
            <a:off x="1889559" y="3149240"/>
            <a:ext cx="2540190" cy="44114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200" dirty="0">
                <a:solidFill>
                  <a:srgbClr val="00B050"/>
                </a:solidFill>
                <a:latin typeface="Averta" pitchFamily="2" charset="77"/>
              </a:rPr>
              <a:t>Electronique</a:t>
            </a:r>
            <a:endParaRPr kumimoji="0" lang="fr-FR" sz="2200" b="0" i="0" u="none" strike="noStrike" cap="none" spc="0" normalizeH="0" baseline="0" dirty="0">
              <a:ln>
                <a:noFill/>
              </a:ln>
              <a:solidFill>
                <a:srgbClr val="00B050"/>
              </a:solidFill>
              <a:effectLst/>
              <a:uFillTx/>
              <a:latin typeface="Averta" pitchFamily="2" charset="77"/>
              <a:sym typeface="Helvetica Ligh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3E8E70-6588-074E-9277-233C40FAAC18}"/>
              </a:ext>
            </a:extLst>
          </p:cNvPr>
          <p:cNvSpPr txBox="1"/>
          <p:nvPr/>
        </p:nvSpPr>
        <p:spPr>
          <a:xfrm>
            <a:off x="1889559" y="3907336"/>
            <a:ext cx="2540190" cy="44114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200" dirty="0">
                <a:solidFill>
                  <a:srgbClr val="0070C0"/>
                </a:solidFill>
                <a:latin typeface="Averta" pitchFamily="2" charset="77"/>
              </a:rPr>
              <a:t>Mécanique</a:t>
            </a:r>
            <a:endParaRPr kumimoji="0" lang="fr-FR" sz="2200" b="0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Averta" pitchFamily="2" charset="77"/>
              <a:sym typeface="Helvetica Ligh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69042D-8BED-5B43-8E6E-A87E4FEAF1A8}"/>
              </a:ext>
            </a:extLst>
          </p:cNvPr>
          <p:cNvSpPr txBox="1"/>
          <p:nvPr/>
        </p:nvSpPr>
        <p:spPr>
          <a:xfrm>
            <a:off x="1889559" y="4656007"/>
            <a:ext cx="2540190" cy="44114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200" dirty="0">
                <a:solidFill>
                  <a:schemeClr val="accent5"/>
                </a:solidFill>
                <a:latin typeface="Averta" pitchFamily="2" charset="77"/>
              </a:rPr>
              <a:t>Energétique</a:t>
            </a:r>
            <a:endParaRPr kumimoji="0" lang="fr-FR" sz="2200" b="0" i="0" u="none" strike="noStrike" cap="none" spc="0" normalizeH="0" baseline="0" dirty="0">
              <a:ln>
                <a:noFill/>
              </a:ln>
              <a:solidFill>
                <a:schemeClr val="accent5"/>
              </a:solidFill>
              <a:effectLst/>
              <a:uFillTx/>
              <a:latin typeface="Averta" pitchFamily="2" charset="77"/>
              <a:sym typeface="Helvetica Light"/>
            </a:endParaRP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8C1C54A2-E59C-FD47-8B2B-12472097CC3A}"/>
              </a:ext>
            </a:extLst>
          </p:cNvPr>
          <p:cNvSpPr/>
          <p:nvPr/>
        </p:nvSpPr>
        <p:spPr>
          <a:xfrm>
            <a:off x="3971925" y="3072809"/>
            <a:ext cx="176004" cy="744279"/>
          </a:xfrm>
          <a:prstGeom prst="leftBrac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33424E98-7923-B745-BD4D-013081303B43}"/>
              </a:ext>
            </a:extLst>
          </p:cNvPr>
          <p:cNvSpPr/>
          <p:nvPr/>
        </p:nvSpPr>
        <p:spPr>
          <a:xfrm>
            <a:off x="3971925" y="3884602"/>
            <a:ext cx="176004" cy="591706"/>
          </a:xfrm>
          <a:prstGeom prst="leftBrac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7792FCA8-0BA5-7443-BD6B-F0B89F382261}"/>
              </a:ext>
            </a:extLst>
          </p:cNvPr>
          <p:cNvSpPr/>
          <p:nvPr/>
        </p:nvSpPr>
        <p:spPr>
          <a:xfrm>
            <a:off x="3997363" y="4530562"/>
            <a:ext cx="176004" cy="744279"/>
          </a:xfrm>
          <a:prstGeom prst="leftBrac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21499640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/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5" name="Shape 165"/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  <a:effectLst/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pic>
        <p:nvPicPr>
          <p:cNvPr id="166" name="pasted-image.pdf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685627" y="6012380"/>
            <a:ext cx="1485751" cy="292257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Shape 167"/>
          <p:cNvSpPr/>
          <p:nvPr/>
        </p:nvSpPr>
        <p:spPr>
          <a:xfrm>
            <a:off x="659142" y="546199"/>
            <a:ext cx="9246858" cy="9971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sz="4000" dirty="0">
                <a:latin typeface="Averta Regular"/>
                <a:ea typeface="Arial" charset="0"/>
                <a:cs typeface="Averta Regular"/>
              </a:rPr>
              <a:t>Master GI: 3 </a:t>
            </a:r>
            <a:r>
              <a:rPr lang="en-GB" sz="4000" dirty="0" err="1">
                <a:latin typeface="Averta Regular"/>
                <a:ea typeface="Arial" charset="0"/>
                <a:cs typeface="Averta Regular"/>
              </a:rPr>
              <a:t>parcours</a:t>
            </a:r>
            <a:endParaRPr sz="4000" dirty="0">
              <a:latin typeface="Averta Regular"/>
              <a:ea typeface="Arial" charset="0"/>
              <a:cs typeface="Averta Regular"/>
            </a:endParaRP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sz="4000" dirty="0">
                <a:latin typeface="Averta Regular"/>
                <a:cs typeface="Averta Regular"/>
              </a:rPr>
              <a:t>_</a:t>
            </a:r>
          </a:p>
        </p:txBody>
      </p:sp>
      <p:sp>
        <p:nvSpPr>
          <p:cNvPr id="171" name="Shape 171"/>
          <p:cNvSpPr/>
          <p:nvPr/>
        </p:nvSpPr>
        <p:spPr>
          <a:xfrm>
            <a:off x="152400" y="1431773"/>
            <a:ext cx="9527193" cy="42533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7419" tIns="37419" rIns="37419" bIns="37419">
            <a:spAutoFit/>
          </a:bodyPr>
          <a:lstStyle/>
          <a:p>
            <a:pPr marL="245564" indent="-245564" algn="l">
              <a:lnSpc>
                <a:spcPct val="150000"/>
              </a:lnSpc>
              <a:buSzPct val="151000"/>
              <a:buChar char="•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sz="2200" dirty="0">
                <a:solidFill>
                  <a:schemeClr val="accent2"/>
                </a:solidFill>
                <a:latin typeface="Averta Regular"/>
                <a:ea typeface="Arial" charset="0"/>
                <a:cs typeface="Averta Regular"/>
              </a:rPr>
              <a:t>EESC : </a:t>
            </a:r>
            <a:r>
              <a:rPr lang="en-GB" sz="2200" dirty="0" err="1">
                <a:solidFill>
                  <a:schemeClr val="accent2"/>
                </a:solidFill>
                <a:latin typeface="Averta Regular"/>
                <a:ea typeface="Arial" charset="0"/>
                <a:cs typeface="Averta Regular"/>
              </a:rPr>
              <a:t>Electronique</a:t>
            </a:r>
            <a:r>
              <a:rPr lang="en-GB" sz="2200" dirty="0">
                <a:solidFill>
                  <a:schemeClr val="accent2"/>
                </a:solidFill>
                <a:latin typeface="Averta Regular"/>
                <a:ea typeface="Arial" charset="0"/>
                <a:cs typeface="Averta Regular"/>
              </a:rPr>
              <a:t> </a:t>
            </a:r>
            <a:r>
              <a:rPr lang="en-GB" sz="2200" dirty="0" err="1">
                <a:solidFill>
                  <a:schemeClr val="accent2"/>
                </a:solidFill>
                <a:latin typeface="Averta Regular"/>
                <a:ea typeface="Arial" charset="0"/>
                <a:cs typeface="Averta Regular"/>
              </a:rPr>
              <a:t>Embarquée</a:t>
            </a:r>
            <a:r>
              <a:rPr lang="en-GB" sz="2200" dirty="0">
                <a:solidFill>
                  <a:schemeClr val="accent2"/>
                </a:solidFill>
                <a:latin typeface="Averta Regular"/>
                <a:ea typeface="Arial" charset="0"/>
                <a:cs typeface="Averta Regular"/>
              </a:rPr>
              <a:t> et </a:t>
            </a:r>
            <a:r>
              <a:rPr lang="en-GB" sz="2200" dirty="0" err="1">
                <a:solidFill>
                  <a:schemeClr val="accent2"/>
                </a:solidFill>
                <a:latin typeface="Averta Regular"/>
                <a:ea typeface="Arial" charset="0"/>
                <a:cs typeface="Averta Regular"/>
              </a:rPr>
              <a:t>Systèmes</a:t>
            </a:r>
            <a:r>
              <a:rPr lang="en-GB" sz="2200" dirty="0">
                <a:solidFill>
                  <a:schemeClr val="accent2"/>
                </a:solidFill>
                <a:latin typeface="Averta Regular"/>
                <a:ea typeface="Arial" charset="0"/>
                <a:cs typeface="Averta Regular"/>
              </a:rPr>
              <a:t> de Communication</a:t>
            </a:r>
          </a:p>
          <a:p>
            <a:pPr algn="l">
              <a:lnSpc>
                <a:spcPct val="150000"/>
              </a:lnSpc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200" dirty="0">
                <a:solidFill>
                  <a:schemeClr val="accent2"/>
                </a:solidFill>
                <a:latin typeface="Averta Regular"/>
                <a:cs typeface="Averta Regular"/>
              </a:rPr>
              <a:t>		M. </a:t>
            </a:r>
            <a:r>
              <a:rPr lang="fr-FR" sz="2200" dirty="0" err="1">
                <a:solidFill>
                  <a:schemeClr val="accent2"/>
                </a:solidFill>
                <a:latin typeface="Averta Regular"/>
                <a:cs typeface="Averta Regular"/>
              </a:rPr>
              <a:t>Burokur</a:t>
            </a:r>
            <a:r>
              <a:rPr lang="fr-FR" sz="2200" dirty="0">
                <a:solidFill>
                  <a:schemeClr val="accent2"/>
                </a:solidFill>
                <a:latin typeface="Averta Regular"/>
                <a:cs typeface="Averta Regular"/>
              </a:rPr>
              <a:t> , M. Forster {</a:t>
            </a:r>
            <a:r>
              <a:rPr lang="fr-FR" sz="2200" dirty="0" err="1">
                <a:solidFill>
                  <a:schemeClr val="accent2"/>
                </a:solidFill>
                <a:latin typeface="Averta Regular"/>
                <a:cs typeface="Averta Regular"/>
              </a:rPr>
              <a:t>sburokur,pforster</a:t>
            </a:r>
            <a:r>
              <a:rPr lang="fr-FR" sz="2200" dirty="0">
                <a:solidFill>
                  <a:schemeClr val="accent2"/>
                </a:solidFill>
                <a:latin typeface="Averta Regular"/>
                <a:cs typeface="Averta Regular"/>
              </a:rPr>
              <a:t>}@</a:t>
            </a:r>
            <a:r>
              <a:rPr lang="fr-FR" sz="2200" dirty="0" err="1">
                <a:solidFill>
                  <a:schemeClr val="accent2"/>
                </a:solidFill>
                <a:latin typeface="Averta Regular"/>
                <a:cs typeface="Averta Regular"/>
              </a:rPr>
              <a:t>parisnanterre.fr</a:t>
            </a:r>
            <a:endParaRPr lang="fr-FR" sz="2200" dirty="0">
              <a:solidFill>
                <a:schemeClr val="accent2"/>
              </a:solidFill>
              <a:latin typeface="Averta Regular"/>
              <a:cs typeface="Averta Regular"/>
            </a:endParaRPr>
          </a:p>
          <a:p>
            <a:pPr algn="l">
              <a:lnSpc>
                <a:spcPct val="150000"/>
              </a:lnSpc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sz="2200" dirty="0">
              <a:solidFill>
                <a:schemeClr val="accent2"/>
              </a:solidFill>
              <a:latin typeface="Averta Regular"/>
              <a:ea typeface="Arial" charset="0"/>
              <a:cs typeface="Averta Regular"/>
            </a:endParaRPr>
          </a:p>
          <a:p>
            <a:pPr marL="245564" indent="-245564" algn="l">
              <a:lnSpc>
                <a:spcPct val="150000"/>
              </a:lnSpc>
              <a:buSzPct val="151000"/>
              <a:buChar char="•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sz="2200" dirty="0">
                <a:latin typeface="Averta Regular"/>
                <a:ea typeface="Arial" charset="0"/>
                <a:cs typeface="Averta Regular"/>
              </a:rPr>
              <a:t>ENMA : </a:t>
            </a:r>
            <a:r>
              <a:rPr lang="en-GB" sz="2200" dirty="0" err="1">
                <a:latin typeface="Averta Regular"/>
                <a:ea typeface="Arial" charset="0"/>
                <a:cs typeface="Averta Regular"/>
              </a:rPr>
              <a:t>Energétique</a:t>
            </a:r>
            <a:r>
              <a:rPr lang="en-GB" sz="2200" dirty="0">
                <a:latin typeface="Averta Regular"/>
                <a:ea typeface="Arial" charset="0"/>
                <a:cs typeface="Averta Regular"/>
              </a:rPr>
              <a:t> et </a:t>
            </a:r>
            <a:r>
              <a:rPr lang="en-GB" sz="2200" dirty="0" err="1">
                <a:latin typeface="Averta Regular"/>
                <a:ea typeface="Arial" charset="0"/>
                <a:cs typeface="Averta Regular"/>
              </a:rPr>
              <a:t>Matériaux</a:t>
            </a:r>
            <a:endParaRPr lang="en-GB" sz="2200" dirty="0">
              <a:latin typeface="Averta Regular"/>
              <a:ea typeface="Arial" charset="0"/>
              <a:cs typeface="Averta Regular"/>
            </a:endParaRPr>
          </a:p>
          <a:p>
            <a:pPr algn="l">
              <a:lnSpc>
                <a:spcPct val="150000"/>
              </a:lnSpc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sz="2200" dirty="0">
                <a:latin typeface="Averta Regular"/>
                <a:ea typeface="Arial" charset="0"/>
                <a:cs typeface="Averta Regular"/>
              </a:rPr>
              <a:t>		M. Petit j.petit@parisnanterre.fr</a:t>
            </a:r>
          </a:p>
          <a:p>
            <a:pPr algn="l">
              <a:lnSpc>
                <a:spcPct val="150000"/>
              </a:lnSpc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lang="en-GB" sz="2200" dirty="0">
              <a:latin typeface="Averta Regular"/>
              <a:ea typeface="Arial" charset="0"/>
              <a:cs typeface="Averta Regular"/>
            </a:endParaRPr>
          </a:p>
          <a:p>
            <a:pPr marL="245564" indent="-245564" algn="l">
              <a:buSzPct val="151000"/>
              <a:buChar char="•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sz="2200" dirty="0">
                <a:solidFill>
                  <a:schemeClr val="accent1"/>
                </a:solidFill>
                <a:latin typeface="Averta Regular"/>
                <a:ea typeface="Arial" charset="0"/>
                <a:cs typeface="Averta Regular"/>
              </a:rPr>
              <a:t>MSCAE : </a:t>
            </a:r>
            <a:r>
              <a:rPr lang="en-GB" sz="2200" dirty="0" err="1">
                <a:solidFill>
                  <a:schemeClr val="accent1"/>
                </a:solidFill>
                <a:latin typeface="Averta Regular"/>
                <a:ea typeface="Arial" charset="0"/>
                <a:cs typeface="Averta Regular"/>
              </a:rPr>
              <a:t>Mécanique</a:t>
            </a:r>
            <a:r>
              <a:rPr lang="en-GB" sz="2200" dirty="0">
                <a:solidFill>
                  <a:schemeClr val="accent1"/>
                </a:solidFill>
                <a:latin typeface="Averta Regular"/>
                <a:ea typeface="Arial" charset="0"/>
                <a:cs typeface="Averta Regular"/>
              </a:rPr>
              <a:t> des Structures Composites : </a:t>
            </a:r>
            <a:br>
              <a:rPr lang="en-GB" sz="2200" dirty="0">
                <a:solidFill>
                  <a:schemeClr val="accent1"/>
                </a:solidFill>
                <a:latin typeface="Averta Regular"/>
                <a:ea typeface="Arial" charset="0"/>
                <a:cs typeface="Averta Regular"/>
              </a:rPr>
            </a:br>
            <a:r>
              <a:rPr lang="en-GB" sz="2200" dirty="0">
                <a:solidFill>
                  <a:schemeClr val="accent1"/>
                </a:solidFill>
                <a:latin typeface="Averta Regular"/>
                <a:ea typeface="Arial" charset="0"/>
                <a:cs typeface="Averta Regular"/>
              </a:rPr>
              <a:t>										</a:t>
            </a:r>
            <a:r>
              <a:rPr lang="en-GB" sz="2200" dirty="0" err="1">
                <a:solidFill>
                  <a:schemeClr val="accent1"/>
                </a:solidFill>
                <a:latin typeface="Averta Regular"/>
                <a:ea typeface="Arial" charset="0"/>
                <a:cs typeface="Averta Regular"/>
              </a:rPr>
              <a:t>Aéronautique</a:t>
            </a:r>
            <a:r>
              <a:rPr lang="en-GB" sz="2200" dirty="0">
                <a:solidFill>
                  <a:schemeClr val="accent1"/>
                </a:solidFill>
                <a:latin typeface="Averta Regular"/>
                <a:ea typeface="Arial" charset="0"/>
                <a:cs typeface="Averta Regular"/>
              </a:rPr>
              <a:t> &amp; Eco-conception </a:t>
            </a:r>
          </a:p>
          <a:p>
            <a:pPr algn="l">
              <a:lnSpc>
                <a:spcPct val="150000"/>
              </a:lnSpc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sz="2200" dirty="0">
                <a:solidFill>
                  <a:schemeClr val="accent1"/>
                </a:solidFill>
                <a:latin typeface="Averta Regular"/>
                <a:ea typeface="Arial" charset="0"/>
                <a:cs typeface="Averta Regular"/>
              </a:rPr>
              <a:t>		M. </a:t>
            </a:r>
            <a:r>
              <a:rPr lang="en-GB" sz="2200" dirty="0" err="1">
                <a:solidFill>
                  <a:schemeClr val="accent1"/>
                </a:solidFill>
                <a:latin typeface="Averta Regular"/>
                <a:ea typeface="Arial" charset="0"/>
                <a:cs typeface="Averta Regular"/>
              </a:rPr>
              <a:t>D’Ottavio</a:t>
            </a:r>
            <a:r>
              <a:rPr lang="en-GB" sz="2200" dirty="0">
                <a:solidFill>
                  <a:schemeClr val="accent1"/>
                </a:solidFill>
                <a:latin typeface="Averta Regular"/>
                <a:ea typeface="Arial" charset="0"/>
                <a:cs typeface="Averta Regular"/>
              </a:rPr>
              <a:t>, M. </a:t>
            </a:r>
            <a:r>
              <a:rPr lang="en-GB" sz="2200" dirty="0" err="1">
                <a:solidFill>
                  <a:schemeClr val="accent1"/>
                </a:solidFill>
                <a:latin typeface="Averta Regular"/>
                <a:ea typeface="Arial" charset="0"/>
                <a:cs typeface="Averta Regular"/>
              </a:rPr>
              <a:t>Davenne</a:t>
            </a:r>
            <a:r>
              <a:rPr lang="en-GB" sz="2200" dirty="0">
                <a:solidFill>
                  <a:schemeClr val="accent1"/>
                </a:solidFill>
                <a:latin typeface="Averta Regular"/>
                <a:ea typeface="Arial" charset="0"/>
                <a:cs typeface="Averta Regular"/>
              </a:rPr>
              <a:t> {</a:t>
            </a:r>
            <a:r>
              <a:rPr lang="en-GB" sz="2200" dirty="0" err="1">
                <a:solidFill>
                  <a:schemeClr val="accent1"/>
                </a:solidFill>
                <a:latin typeface="Averta Regular"/>
                <a:ea typeface="Arial" charset="0"/>
                <a:cs typeface="Averta Regular"/>
              </a:rPr>
              <a:t>mdottavi,ldavenne</a:t>
            </a:r>
            <a:r>
              <a:rPr lang="en-GB" sz="2200" dirty="0">
                <a:solidFill>
                  <a:schemeClr val="accent1"/>
                </a:solidFill>
                <a:latin typeface="Averta Regular"/>
                <a:ea typeface="Arial" charset="0"/>
                <a:cs typeface="Averta Regular"/>
              </a:rPr>
              <a:t>}@</a:t>
            </a:r>
            <a:r>
              <a:rPr lang="en-GB" sz="2200" dirty="0" err="1">
                <a:solidFill>
                  <a:schemeClr val="accent1"/>
                </a:solidFill>
                <a:latin typeface="Averta Regular"/>
                <a:ea typeface="Arial" charset="0"/>
                <a:cs typeface="Averta Regular"/>
              </a:rPr>
              <a:t>parisnanterre.fr</a:t>
            </a:r>
            <a:endParaRPr lang="en-GB" sz="2200" dirty="0">
              <a:solidFill>
                <a:schemeClr val="accent1"/>
              </a:solidFill>
              <a:latin typeface="Averta Regular"/>
              <a:ea typeface="Arial" charset="0"/>
              <a:cs typeface="Averta Regular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6D59E9-91E8-7140-BEC6-46D6531C2BAA}"/>
              </a:ext>
            </a:extLst>
          </p:cNvPr>
          <p:cNvSpPr txBox="1"/>
          <p:nvPr/>
        </p:nvSpPr>
        <p:spPr>
          <a:xfrm>
            <a:off x="659142" y="5891768"/>
            <a:ext cx="8285923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Tous les parcours ouverts à l’alternance dès le M1</a:t>
            </a:r>
          </a:p>
        </p:txBody>
      </p:sp>
    </p:spTree>
    <p:extLst>
      <p:ext uri="{BB962C8B-B14F-4D97-AF65-F5344CB8AC3E}">
        <p14:creationId xmlns:p14="http://schemas.microsoft.com/office/powerpoint/2010/main" val="76307041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/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5" name="Shape 165"/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  <a:effectLst/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pic>
        <p:nvPicPr>
          <p:cNvPr id="166" name="pasted-image.pdf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685627" y="6012380"/>
            <a:ext cx="1485751" cy="292257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Shape 167"/>
          <p:cNvSpPr/>
          <p:nvPr/>
        </p:nvSpPr>
        <p:spPr>
          <a:xfrm>
            <a:off x="659142" y="546199"/>
            <a:ext cx="9246858" cy="9971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sz="4000" dirty="0">
                <a:latin typeface="Averta Regular"/>
                <a:ea typeface="Arial" charset="0"/>
                <a:cs typeface="Averta Regular"/>
              </a:rPr>
              <a:t>La </a:t>
            </a:r>
            <a:r>
              <a:rPr lang="en-GB" sz="4000" dirty="0" err="1">
                <a:latin typeface="Averta Regular"/>
                <a:ea typeface="Arial" charset="0"/>
                <a:cs typeface="Averta Regular"/>
              </a:rPr>
              <a:t>maquette</a:t>
            </a:r>
            <a:r>
              <a:rPr lang="en-GB" sz="4000" dirty="0">
                <a:latin typeface="Averta Regular"/>
                <a:ea typeface="Arial" charset="0"/>
                <a:cs typeface="Averta Regular"/>
              </a:rPr>
              <a:t> du Master 1 GI</a:t>
            </a:r>
            <a:endParaRPr sz="4000" dirty="0">
              <a:latin typeface="Averta Regular"/>
              <a:ea typeface="Arial" charset="0"/>
              <a:cs typeface="Averta Regular"/>
            </a:endParaRP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sz="4000" dirty="0">
                <a:latin typeface="Averta Regular"/>
                <a:cs typeface="Averta Regular"/>
              </a:rPr>
              <a:t>_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DD5F9D7-0661-EB45-A38C-A1737D4D28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601700"/>
              </p:ext>
            </p:extLst>
          </p:nvPr>
        </p:nvGraphicFramePr>
        <p:xfrm>
          <a:off x="685627" y="1674316"/>
          <a:ext cx="8661574" cy="4307287"/>
        </p:xfrm>
        <a:graphic>
          <a:graphicData uri="http://schemas.openxmlformats.org/drawingml/2006/table">
            <a:tbl>
              <a:tblPr/>
              <a:tblGrid>
                <a:gridCol w="710233">
                  <a:extLst>
                    <a:ext uri="{9D8B030D-6E8A-4147-A177-3AD203B41FA5}">
                      <a16:colId xmlns:a16="http://schemas.microsoft.com/office/drawing/2014/main" val="2517419389"/>
                    </a:ext>
                  </a:extLst>
                </a:gridCol>
                <a:gridCol w="2636840">
                  <a:extLst>
                    <a:ext uri="{9D8B030D-6E8A-4147-A177-3AD203B41FA5}">
                      <a16:colId xmlns:a16="http://schemas.microsoft.com/office/drawing/2014/main" val="366265513"/>
                    </a:ext>
                  </a:extLst>
                </a:gridCol>
                <a:gridCol w="2832768">
                  <a:extLst>
                    <a:ext uri="{9D8B030D-6E8A-4147-A177-3AD203B41FA5}">
                      <a16:colId xmlns:a16="http://schemas.microsoft.com/office/drawing/2014/main" val="3932558274"/>
                    </a:ext>
                  </a:extLst>
                </a:gridCol>
                <a:gridCol w="2481733">
                  <a:extLst>
                    <a:ext uri="{9D8B030D-6E8A-4147-A177-3AD203B41FA5}">
                      <a16:colId xmlns:a16="http://schemas.microsoft.com/office/drawing/2014/main" val="3438918011"/>
                    </a:ext>
                  </a:extLst>
                </a:gridCol>
              </a:tblGrid>
              <a:tr h="138258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976" marR="7976" marT="797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500" b="0" i="0" u="none" strike="noStrike" dirty="0">
                          <a:effectLst/>
                          <a:latin typeface="Verdana" panose="020B0604030504040204" pitchFamily="34" charset="0"/>
                        </a:rPr>
                        <a:t>EESC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500" b="0" i="0" u="none" strike="noStrike">
                          <a:effectLst/>
                          <a:latin typeface="Verdana" panose="020B0604030504040204" pitchFamily="34" charset="0"/>
                        </a:rPr>
                        <a:t>ENMA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500" b="0" i="0" u="none" strike="noStrike">
                          <a:effectLst/>
                          <a:latin typeface="Verdana" panose="020B0604030504040204" pitchFamily="34" charset="0"/>
                        </a:rPr>
                        <a:t>MSCAE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602857"/>
                  </a:ext>
                </a:extLst>
              </a:tr>
              <a:tr h="148894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976" marR="7976" marT="797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493921"/>
                  </a:ext>
                </a:extLst>
              </a:tr>
              <a:tr h="191435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effectLst/>
                          <a:latin typeface="Verdana" panose="020B0604030504040204" pitchFamily="34" charset="0"/>
                        </a:rPr>
                        <a:t>Semestre 7</a:t>
                      </a:r>
                    </a:p>
                  </a:txBody>
                  <a:tcPr marL="7976" marR="7976" marT="7976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Electronique 1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Conception, Dimensionnement &amp; Calculs (*)</a:t>
                      </a:r>
                    </a:p>
                  </a:txBody>
                  <a:tcPr marL="7976" marR="7976" marT="7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9134402"/>
                  </a:ext>
                </a:extLst>
              </a:tr>
              <a:tr h="191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[9 ECTS]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[10,5 ECTS]</a:t>
                      </a:r>
                    </a:p>
                  </a:txBody>
                  <a:tcPr marL="7976" marR="7976" marT="7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[12 ECTS]</a:t>
                      </a:r>
                    </a:p>
                  </a:txBody>
                  <a:tcPr marL="7976" marR="7976" marT="797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11285"/>
                  </a:ext>
                </a:extLst>
              </a:tr>
              <a:tr h="191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Electronique embarquée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Matériaux (*)</a:t>
                      </a:r>
                    </a:p>
                  </a:txBody>
                  <a:tcPr marL="7976" marR="7976" marT="7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0470770"/>
                  </a:ext>
                </a:extLst>
              </a:tr>
              <a:tr h="191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[6 ECTS]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[6 ECTS]</a:t>
                      </a:r>
                    </a:p>
                  </a:txBody>
                  <a:tcPr marL="7976" marR="7976" marT="7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4624911"/>
                  </a:ext>
                </a:extLst>
              </a:tr>
              <a:tr h="191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Electromagnétisme &amp; Hyperfréquences 1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Energétique (*)</a:t>
                      </a:r>
                    </a:p>
                  </a:txBody>
                  <a:tcPr marL="7976" marR="7976" marT="7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Dynamique (*)</a:t>
                      </a:r>
                    </a:p>
                  </a:txBody>
                  <a:tcPr marL="7976" marR="7976" marT="7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07849"/>
                  </a:ext>
                </a:extLst>
              </a:tr>
              <a:tr h="191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[9 ECTS]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[7,5 ECTS]</a:t>
                      </a:r>
                    </a:p>
                  </a:txBody>
                  <a:tcPr marL="7976" marR="7976" marT="7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[6 ECTS]</a:t>
                      </a:r>
                    </a:p>
                  </a:txBody>
                  <a:tcPr marL="7976" marR="7976" marT="7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929705"/>
                  </a:ext>
                </a:extLst>
              </a:tr>
              <a:tr h="191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effectLst/>
                          <a:latin typeface="Verdana" panose="020B0604030504040204" pitchFamily="34" charset="0"/>
                        </a:rPr>
                        <a:t>Connaissance de l'entreprise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7394254"/>
                  </a:ext>
                </a:extLst>
              </a:tr>
              <a:tr h="191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[3 ECTS]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3753599"/>
                  </a:ext>
                </a:extLst>
              </a:tr>
              <a:tr h="191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effectLst/>
                          <a:latin typeface="Verdana" panose="020B0604030504040204" pitchFamily="34" charset="0"/>
                        </a:rPr>
                        <a:t>Langue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912382"/>
                  </a:ext>
                </a:extLst>
              </a:tr>
              <a:tr h="191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[3 ECTS]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2115475"/>
                  </a:ext>
                </a:extLst>
              </a:tr>
              <a:tr h="19143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976" marR="7976" marT="797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976" marR="7976" marT="797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976" marR="7976" marT="797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976" marR="7976" marT="797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5330485"/>
                  </a:ext>
                </a:extLst>
              </a:tr>
              <a:tr h="191435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effectLst/>
                          <a:latin typeface="Verdana" panose="020B0604030504040204" pitchFamily="34" charset="0"/>
                        </a:rPr>
                        <a:t>Semestre 8</a:t>
                      </a:r>
                    </a:p>
                  </a:txBody>
                  <a:tcPr marL="7976" marR="7976" marT="7976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Electronique 2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Méthodes de caractérisation en énergétique (*)</a:t>
                      </a:r>
                    </a:p>
                  </a:txBody>
                  <a:tcPr marL="7976" marR="7976" marT="7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Dimensionnement &amp; Calculs 1 (*)</a:t>
                      </a:r>
                    </a:p>
                  </a:txBody>
                  <a:tcPr marL="7976" marR="7976" marT="7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09811"/>
                  </a:ext>
                </a:extLst>
              </a:tr>
              <a:tr h="191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[9 ECTS]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[7,5 ECTS]</a:t>
                      </a:r>
                    </a:p>
                  </a:txBody>
                  <a:tcPr marL="7976" marR="7976" marT="7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[7,5 ECTS]</a:t>
                      </a:r>
                    </a:p>
                  </a:txBody>
                  <a:tcPr marL="7976" marR="7976" marT="7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729563"/>
                  </a:ext>
                </a:extLst>
              </a:tr>
              <a:tr h="191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Electromagnétisme &amp; Hyperfréquences 2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effectLst/>
                          <a:latin typeface="Verdana" panose="020B0604030504040204" pitchFamily="34" charset="0"/>
                        </a:rPr>
                        <a:t>Modélisation en energétique</a:t>
                      </a:r>
                    </a:p>
                  </a:txBody>
                  <a:tcPr marL="7976" marR="7976" marT="7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Méthodes de mesure &amp; caractérisation (*)</a:t>
                      </a:r>
                    </a:p>
                  </a:txBody>
                  <a:tcPr marL="7976" marR="7976" marT="7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549135"/>
                  </a:ext>
                </a:extLst>
              </a:tr>
              <a:tr h="191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[6 ECTS]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[6 ECTS]</a:t>
                      </a:r>
                    </a:p>
                  </a:txBody>
                  <a:tcPr marL="7976" marR="7976" marT="7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[6 ECTS]</a:t>
                      </a:r>
                    </a:p>
                  </a:txBody>
                  <a:tcPr marL="7976" marR="7976" marT="7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4230882"/>
                  </a:ext>
                </a:extLst>
              </a:tr>
              <a:tr h="191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Etude de cas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 err="1">
                          <a:effectLst/>
                          <a:latin typeface="Verdana" panose="020B0604030504040204" pitchFamily="34" charset="0"/>
                        </a:rPr>
                        <a:t>Eco-conception</a:t>
                      </a:r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 &amp; Etude de cas</a:t>
                      </a:r>
                    </a:p>
                  </a:txBody>
                  <a:tcPr marL="7976" marR="7976" marT="7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4229835"/>
                  </a:ext>
                </a:extLst>
              </a:tr>
              <a:tr h="191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[3 ECTS]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[4,5 ECTS]</a:t>
                      </a:r>
                    </a:p>
                  </a:txBody>
                  <a:tcPr marL="7976" marR="7976" marT="79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355452"/>
                  </a:ext>
                </a:extLst>
              </a:tr>
              <a:tr h="191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effectLst/>
                          <a:latin typeface="Verdana" panose="020B0604030504040204" pitchFamily="34" charset="0"/>
                        </a:rPr>
                        <a:t>Langue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6619943"/>
                  </a:ext>
                </a:extLst>
              </a:tr>
              <a:tr h="191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[3 ECTS]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448335"/>
                  </a:ext>
                </a:extLst>
              </a:tr>
              <a:tr h="191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effectLst/>
                          <a:latin typeface="Verdana" panose="020B0604030504040204" pitchFamily="34" charset="0"/>
                        </a:rPr>
                        <a:t>Stage en entreprise (min 12 semaines)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068872"/>
                  </a:ext>
                </a:extLst>
              </a:tr>
              <a:tr h="191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[9 ECTS]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334187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76280BF-16FD-EC41-9673-6DFFD6D117B4}"/>
              </a:ext>
            </a:extLst>
          </p:cNvPr>
          <p:cNvSpPr txBox="1"/>
          <p:nvPr/>
        </p:nvSpPr>
        <p:spPr>
          <a:xfrm>
            <a:off x="685627" y="6099452"/>
            <a:ext cx="5360442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(*) UE fondamentale « maîtriser le domaine »</a:t>
            </a:r>
          </a:p>
        </p:txBody>
      </p:sp>
    </p:spTree>
    <p:extLst>
      <p:ext uri="{BB962C8B-B14F-4D97-AF65-F5344CB8AC3E}">
        <p14:creationId xmlns:p14="http://schemas.microsoft.com/office/powerpoint/2010/main" val="229407367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8" name="Shape 178"/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sp>
        <p:nvSpPr>
          <p:cNvPr id="180" name="Shape 180"/>
          <p:cNvSpPr/>
          <p:nvPr/>
        </p:nvSpPr>
        <p:spPr>
          <a:xfrm>
            <a:off x="510457" y="193867"/>
            <a:ext cx="7636016" cy="9287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0070C0"/>
                </a:solidFill>
                <a:latin typeface="Averta Regular"/>
                <a:ea typeface="Arial" charset="0"/>
                <a:cs typeface="Averta Regular"/>
              </a:rPr>
              <a:t>Master MSCAE</a:t>
            </a: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0070C0"/>
                </a:solidFill>
                <a:latin typeface="Averta Regular"/>
                <a:cs typeface="Averta Regular"/>
              </a:rPr>
              <a:t>_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9D3426-C898-5E4E-A7A5-116BC1887C3F}"/>
              </a:ext>
            </a:extLst>
          </p:cNvPr>
          <p:cNvSpPr txBox="1"/>
          <p:nvPr/>
        </p:nvSpPr>
        <p:spPr>
          <a:xfrm>
            <a:off x="509495" y="2559377"/>
            <a:ext cx="8820971" cy="284180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584200"/>
            <a:r>
              <a:rPr lang="fr-FR" sz="2800" dirty="0">
                <a:solidFill>
                  <a:srgbClr val="D8232A"/>
                </a:solidFill>
                <a:latin typeface="Averta" pitchFamily="2" charset="77"/>
              </a:rPr>
              <a:t>Modélisation &amp; Calcul en Mécanique</a:t>
            </a:r>
            <a:endParaRPr kumimoji="0" lang="fr-FR" sz="2800" b="0" i="0" u="none" strike="noStrike" cap="none" spc="0" normalizeH="0" baseline="0" dirty="0">
              <a:ln>
                <a:noFill/>
              </a:ln>
              <a:solidFill>
                <a:srgbClr val="D8232A"/>
              </a:solidFill>
              <a:effectLst/>
              <a:uFillTx/>
              <a:latin typeface="Averta" pitchFamily="2" charset="77"/>
              <a:sym typeface="Helvetica Light"/>
            </a:endParaRPr>
          </a:p>
          <a:p>
            <a:pPr marL="1080000" lvl="5" indent="-571500" algn="l" defTabSz="5842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kumimoji="0" lang="fr-FR" sz="2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Structures Composites: modélisation &amp; caractérisation</a:t>
            </a:r>
          </a:p>
          <a:p>
            <a:pPr marL="1080000" lvl="3" indent="-571500" algn="l" defTabSz="5842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fr-FR" sz="2200" dirty="0">
                <a:latin typeface="Averta" pitchFamily="2" charset="77"/>
              </a:rPr>
              <a:t>Optimisation &amp; Fiabilité, Couplages Multi-Physique</a:t>
            </a:r>
          </a:p>
          <a:p>
            <a:pPr marL="1080000" lvl="3" indent="-571500" algn="l" defTabSz="5842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kumimoji="0" lang="fr-FR" sz="2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Méthodes Numériques (Méthode des Eléments Finis)</a:t>
            </a:r>
          </a:p>
          <a:p>
            <a:pPr marL="1080000" lvl="3" indent="-571500" algn="l" defTabSz="5842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fr-FR" sz="2200" dirty="0">
                <a:latin typeface="Averta" pitchFamily="2" charset="77"/>
              </a:rPr>
              <a:t>Coloration Aéronautique &amp; </a:t>
            </a:r>
            <a:r>
              <a:rPr lang="fr-FR" sz="2200" dirty="0" err="1">
                <a:latin typeface="Averta" pitchFamily="2" charset="77"/>
              </a:rPr>
              <a:t>Eco-Conception</a:t>
            </a:r>
            <a:endParaRPr lang="fr-FR" sz="2200" dirty="0">
              <a:latin typeface="Averta" pitchFamily="2" charset="77"/>
            </a:endParaRPr>
          </a:p>
          <a:p>
            <a:pPr marL="1080000" lvl="4" indent="0" algn="l" defTabSz="584200">
              <a:lnSpc>
                <a:spcPts val="3000"/>
              </a:lnSpc>
            </a:pPr>
            <a:r>
              <a:rPr lang="fr-FR" sz="2200" dirty="0">
                <a:latin typeface="Averta" pitchFamily="2" charset="77"/>
              </a:rPr>
              <a:t>		Vacataires du secteur, </a:t>
            </a:r>
            <a:r>
              <a:rPr lang="fr-FR" sz="2200" dirty="0" err="1">
                <a:latin typeface="Averta" pitchFamily="2" charset="77"/>
              </a:rPr>
              <a:t>Méca</a:t>
            </a:r>
            <a:r>
              <a:rPr lang="fr-FR" sz="2200" dirty="0">
                <a:latin typeface="Averta" pitchFamily="2" charset="77"/>
              </a:rPr>
              <a:t>-vol, Architecture avions</a:t>
            </a:r>
          </a:p>
          <a:p>
            <a:pPr marL="1080000" lvl="3" indent="-571500" algn="l" defTabSz="5842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kumimoji="0" lang="fr-FR" sz="2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Codes industriels: </a:t>
            </a:r>
            <a:r>
              <a:rPr kumimoji="0" lang="fr-FR" sz="22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Catia</a:t>
            </a:r>
            <a:r>
              <a:rPr kumimoji="0" lang="fr-FR" sz="2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 v5, </a:t>
            </a:r>
            <a:r>
              <a:rPr kumimoji="0" lang="fr-FR" sz="22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Ansys</a:t>
            </a:r>
            <a:r>
              <a:rPr kumimoji="0" lang="fr-FR" sz="2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, </a:t>
            </a:r>
            <a:r>
              <a:rPr kumimoji="0" lang="fr-FR" sz="22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Abaqus</a:t>
            </a:r>
            <a:r>
              <a:rPr kumimoji="0" lang="fr-FR" sz="2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, Matlab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169E49-64F9-1C46-B0A0-7B557D6F346E}"/>
              </a:ext>
            </a:extLst>
          </p:cNvPr>
          <p:cNvSpPr txBox="1"/>
          <p:nvPr/>
        </p:nvSpPr>
        <p:spPr>
          <a:xfrm>
            <a:off x="509495" y="5408670"/>
            <a:ext cx="8832546" cy="13029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Prérequis : Compétences mobilisées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800" dirty="0">
                <a:latin typeface="Averta" pitchFamily="2" charset="77"/>
              </a:rPr>
              <a:t>	</a:t>
            </a:r>
            <a:r>
              <a:rPr kumimoji="0" lang="fr-FR" sz="2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Mathématiques, Mécanique </a:t>
            </a:r>
            <a:r>
              <a:rPr lang="fr-FR" sz="2200" dirty="0">
                <a:latin typeface="Averta" pitchFamily="2" charset="77"/>
              </a:rPr>
              <a:t>des </a:t>
            </a:r>
            <a:r>
              <a:rPr kumimoji="0" lang="fr-FR" sz="2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solides, DDS, Aérodynamique 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200" dirty="0">
                <a:latin typeface="Averta" pitchFamily="2" charset="77"/>
              </a:rPr>
              <a:t>	</a:t>
            </a:r>
            <a:r>
              <a:rPr kumimoji="0" lang="fr-FR" sz="2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Algorithmique &amp; Programmation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7BB18AB-155A-7E4B-A991-D455BC8780B0}"/>
              </a:ext>
            </a:extLst>
          </p:cNvPr>
          <p:cNvSpPr txBox="1"/>
          <p:nvPr/>
        </p:nvSpPr>
        <p:spPr>
          <a:xfrm>
            <a:off x="509495" y="1205420"/>
            <a:ext cx="8459047" cy="13029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Objectifs / Métiers visés : </a:t>
            </a:r>
          </a:p>
          <a:p>
            <a:pPr marL="0" marR="0" indent="0" algn="l" defTabSz="584200" rtl="0" fontAlgn="auto" latinLnBrk="0" hangingPunct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	</a:t>
            </a:r>
            <a:r>
              <a:rPr kumimoji="0" lang="fr-FR" sz="2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Ingénieur conception &amp; calcul / essais ; Chef de projet</a:t>
            </a:r>
          </a:p>
          <a:p>
            <a:pPr marL="0" marR="0" indent="0" algn="l" defTabSz="584200" rtl="0" fontAlgn="auto" latinLnBrk="0" hangingPunct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200" dirty="0">
                <a:latin typeface="Averta" pitchFamily="2" charset="77"/>
              </a:rPr>
              <a:t>	Secteurs Transports : Aéronautique, Automobile, Ferroviaire</a:t>
            </a:r>
            <a:endParaRPr kumimoji="0" lang="fr-FR" sz="2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verta" pitchFamily="2" charset="77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93840419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8" name="Shape 178"/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sp>
        <p:nvSpPr>
          <p:cNvPr id="180" name="Shape 180"/>
          <p:cNvSpPr/>
          <p:nvPr/>
        </p:nvSpPr>
        <p:spPr>
          <a:xfrm>
            <a:off x="510457" y="193867"/>
            <a:ext cx="7636016" cy="1026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0070C0"/>
                </a:solidFill>
                <a:latin typeface="Averta Regular"/>
                <a:ea typeface="Arial" charset="0"/>
                <a:cs typeface="Averta Regular"/>
              </a:rPr>
              <a:t>La </a:t>
            </a:r>
            <a:r>
              <a:rPr lang="en-GB" dirty="0" err="1">
                <a:solidFill>
                  <a:srgbClr val="0070C0"/>
                </a:solidFill>
                <a:latin typeface="Averta Regular"/>
                <a:ea typeface="Arial" charset="0"/>
                <a:cs typeface="Averta Regular"/>
              </a:rPr>
              <a:t>maquette</a:t>
            </a:r>
            <a:r>
              <a:rPr lang="en-GB" dirty="0">
                <a:solidFill>
                  <a:srgbClr val="0070C0"/>
                </a:solidFill>
                <a:latin typeface="Averta Regular"/>
                <a:ea typeface="Arial" charset="0"/>
                <a:cs typeface="Averta Regular"/>
              </a:rPr>
              <a:t> MSCAE: Master 1</a:t>
            </a:r>
            <a:endParaRPr dirty="0">
              <a:solidFill>
                <a:srgbClr val="0070C0"/>
              </a:solidFill>
              <a:latin typeface="Averta Regular"/>
              <a:ea typeface="Arial" charset="0"/>
              <a:cs typeface="Averta Regular"/>
            </a:endParaRP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dirty="0">
                <a:solidFill>
                  <a:srgbClr val="0070C0"/>
                </a:solidFill>
                <a:latin typeface="Averta Regular"/>
                <a:cs typeface="Averta Regular"/>
              </a:rPr>
              <a:t>_</a:t>
            </a:r>
          </a:p>
        </p:txBody>
      </p:sp>
      <p:graphicFrame>
        <p:nvGraphicFramePr>
          <p:cNvPr id="5" name="Obje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522618"/>
              </p:ext>
            </p:extLst>
          </p:nvPr>
        </p:nvGraphicFramePr>
        <p:xfrm>
          <a:off x="-187350" y="1692071"/>
          <a:ext cx="6120000" cy="3645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Document" r:id="rId3" imgW="5896800" imgH="3501360" progId="Word.Document.12">
                  <p:embed/>
                </p:oleObj>
              </mc:Choice>
              <mc:Fallback>
                <p:oleObj name="Document" r:id="rId3" imgW="5896800" imgH="3501360" progId="Word.Document.12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87350" y="1692071"/>
                        <a:ext cx="6120000" cy="36456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t 5"/>
          <p:cNvGraphicFramePr>
            <a:graphicFrameLocks noChangeAspect="1"/>
          </p:cNvGraphicFramePr>
          <p:nvPr>
            <p:extLst/>
          </p:nvPr>
        </p:nvGraphicFramePr>
        <p:xfrm>
          <a:off x="5113680" y="3484147"/>
          <a:ext cx="6398242" cy="34107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Document" r:id="rId5" imgW="5896800" imgH="3135960" progId="Word.Document.12">
                  <p:embed/>
                </p:oleObj>
              </mc:Choice>
              <mc:Fallback>
                <p:oleObj name="Document" r:id="rId5" imgW="5896800" imgH="3135960" progId="Word.Document.12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3680" y="3484147"/>
                        <a:ext cx="6398242" cy="34107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FCFB090-A036-4E4B-AC38-11DC813B6B9B}"/>
              </a:ext>
            </a:extLst>
          </p:cNvPr>
          <p:cNvSpPr txBox="1"/>
          <p:nvPr/>
        </p:nvSpPr>
        <p:spPr>
          <a:xfrm>
            <a:off x="61389" y="1220809"/>
            <a:ext cx="3045706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1800" dirty="0">
                <a:solidFill>
                  <a:srgbClr val="D8232A"/>
                </a:solidFill>
                <a:latin typeface="Averta" pitchFamily="2" charset="77"/>
              </a:rPr>
              <a:t>En rouge: </a:t>
            </a:r>
            <a:r>
              <a:rPr kumimoji="0" lang="fr-FR" sz="180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UE fondamentale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D90DB0-2F60-064B-9467-C12663C0E4B8}"/>
              </a:ext>
            </a:extLst>
          </p:cNvPr>
          <p:cNvSpPr txBox="1"/>
          <p:nvPr/>
        </p:nvSpPr>
        <p:spPr>
          <a:xfrm>
            <a:off x="806112" y="5545795"/>
            <a:ext cx="3627595" cy="10259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Averta" pitchFamily="2" charset="77"/>
                <a:sym typeface="Helvetica Light"/>
              </a:rPr>
              <a:t>Eco-Conception</a:t>
            </a:r>
            <a:r>
              <a:rPr kumimoji="0" lang="fr-FR" sz="2000" b="0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Averta" pitchFamily="2" charset="77"/>
                <a:sym typeface="Helvetica Light"/>
              </a:rPr>
              <a:t> </a:t>
            </a:r>
            <a:r>
              <a:rPr kumimoji="0" lang="fr-FR" sz="20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Averta" pitchFamily="2" charset="77"/>
                <a:sym typeface="Helvetica Light"/>
              </a:rPr>
              <a:t>(avec ENMA)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Averta" pitchFamily="2" charset="77"/>
                <a:sym typeface="Helvetica Light"/>
              </a:rPr>
              <a:t>Transmission Puissance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000" dirty="0">
                <a:solidFill>
                  <a:srgbClr val="0070C0"/>
                </a:solidFill>
                <a:latin typeface="Averta" pitchFamily="2" charset="77"/>
              </a:rPr>
              <a:t>Application Spatiales</a:t>
            </a:r>
            <a:endParaRPr kumimoji="0" lang="fr-FR" sz="2000" b="0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Averta" pitchFamily="2" charset="77"/>
              <a:sym typeface="Helvetica Light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857DBFD-B47A-6A4F-8B94-BE0113AF1B19}"/>
              </a:ext>
            </a:extLst>
          </p:cNvPr>
          <p:cNvCxnSpPr>
            <a:endCxn id="2" idx="3"/>
          </p:cNvCxnSpPr>
          <p:nvPr/>
        </p:nvCxnSpPr>
        <p:spPr>
          <a:xfrm flipH="1">
            <a:off x="4433707" y="6058756"/>
            <a:ext cx="778373" cy="0"/>
          </a:xfrm>
          <a:prstGeom prst="straightConnector1">
            <a:avLst/>
          </a:prstGeom>
          <a:noFill/>
          <a:ln w="25400" cap="flat">
            <a:solidFill>
              <a:srgbClr val="0070C0"/>
            </a:solidFill>
            <a:prstDash val="solid"/>
            <a:miter lim="400000"/>
            <a:tailEnd type="triangle" w="lg" len="lg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49630168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8" name="Shape 178"/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sp>
        <p:nvSpPr>
          <p:cNvPr id="180" name="Shape 180"/>
          <p:cNvSpPr/>
          <p:nvPr/>
        </p:nvSpPr>
        <p:spPr>
          <a:xfrm>
            <a:off x="510457" y="193867"/>
            <a:ext cx="7636016" cy="1026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0070C0"/>
                </a:solidFill>
                <a:latin typeface="Averta Regular"/>
                <a:ea typeface="Arial" charset="0"/>
                <a:cs typeface="Averta Regular"/>
              </a:rPr>
              <a:t>La </a:t>
            </a:r>
            <a:r>
              <a:rPr lang="en-GB" dirty="0" err="1">
                <a:solidFill>
                  <a:srgbClr val="0070C0"/>
                </a:solidFill>
                <a:latin typeface="Averta Regular"/>
                <a:ea typeface="Arial" charset="0"/>
                <a:cs typeface="Averta Regular"/>
              </a:rPr>
              <a:t>maquette</a:t>
            </a:r>
            <a:r>
              <a:rPr lang="en-GB" dirty="0">
                <a:solidFill>
                  <a:srgbClr val="0070C0"/>
                </a:solidFill>
                <a:latin typeface="Averta Regular"/>
                <a:ea typeface="Arial" charset="0"/>
                <a:cs typeface="Averta Regular"/>
              </a:rPr>
              <a:t> MSCAE: Master 2</a:t>
            </a:r>
            <a:endParaRPr dirty="0">
              <a:solidFill>
                <a:srgbClr val="0070C0"/>
              </a:solidFill>
              <a:latin typeface="Averta Regular"/>
              <a:ea typeface="Arial" charset="0"/>
              <a:cs typeface="Averta Regular"/>
            </a:endParaRP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dirty="0">
                <a:solidFill>
                  <a:srgbClr val="0070C0"/>
                </a:solidFill>
                <a:latin typeface="Averta Regular"/>
                <a:cs typeface="Averta Regular"/>
              </a:rPr>
              <a:t>_</a:t>
            </a:r>
          </a:p>
        </p:txBody>
      </p:sp>
      <p:graphicFrame>
        <p:nvGraphicFramePr>
          <p:cNvPr id="7" name="Objet 4">
            <a:extLst>
              <a:ext uri="{FF2B5EF4-FFF2-40B4-BE49-F238E27FC236}">
                <a16:creationId xmlns:a16="http://schemas.microsoft.com/office/drawing/2014/main" id="{0045E1E4-063A-F94E-BD0D-44CB1BD701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147213"/>
              </p:ext>
            </p:extLst>
          </p:nvPr>
        </p:nvGraphicFramePr>
        <p:xfrm>
          <a:off x="812787" y="1655149"/>
          <a:ext cx="6119813" cy="410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Document" r:id="rId3" imgW="5896800" imgH="3949560" progId="Word.Document.12">
                  <p:embed/>
                </p:oleObj>
              </mc:Choice>
              <mc:Fallback>
                <p:oleObj name="Document" r:id="rId3" imgW="5896800" imgH="3949560" progId="Word.Document.12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787" y="1655149"/>
                        <a:ext cx="6119813" cy="410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t 5">
            <a:extLst>
              <a:ext uri="{FF2B5EF4-FFF2-40B4-BE49-F238E27FC236}">
                <a16:creationId xmlns:a16="http://schemas.microsoft.com/office/drawing/2014/main" id="{A79F0057-8DEA-7D42-A426-9EEBDAE77D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8150016"/>
              </p:ext>
            </p:extLst>
          </p:nvPr>
        </p:nvGraphicFramePr>
        <p:xfrm>
          <a:off x="812786" y="5760424"/>
          <a:ext cx="6119813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Document" r:id="rId5" imgW="5896800" imgH="840960" progId="Word.Document.12">
                  <p:embed/>
                </p:oleObj>
              </mc:Choice>
              <mc:Fallback>
                <p:oleObj name="Document" r:id="rId5" imgW="5896800" imgH="840960" progId="Word.Document.12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786" y="5760424"/>
                        <a:ext cx="6119813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E6C983D-7460-2648-B737-3FE4D3AFD8C4}"/>
              </a:ext>
            </a:extLst>
          </p:cNvPr>
          <p:cNvSpPr txBox="1"/>
          <p:nvPr/>
        </p:nvSpPr>
        <p:spPr>
          <a:xfrm>
            <a:off x="1064247" y="1241468"/>
            <a:ext cx="3045706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1800" dirty="0">
                <a:solidFill>
                  <a:srgbClr val="D8232A"/>
                </a:solidFill>
                <a:latin typeface="Averta" pitchFamily="2" charset="77"/>
              </a:rPr>
              <a:t>En rouge: </a:t>
            </a:r>
            <a:r>
              <a:rPr kumimoji="0" lang="fr-FR" sz="180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UE fondamentale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ED88FF-A936-8548-A395-9F3E2E156360}"/>
              </a:ext>
            </a:extLst>
          </p:cNvPr>
          <p:cNvSpPr txBox="1"/>
          <p:nvPr/>
        </p:nvSpPr>
        <p:spPr>
          <a:xfrm>
            <a:off x="6400844" y="4737770"/>
            <a:ext cx="3143489" cy="71814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Averta" pitchFamily="2" charset="77"/>
                <a:sym typeface="Helvetica Light"/>
              </a:rPr>
              <a:t>Sujets « labo » (recherche)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000" dirty="0">
                <a:solidFill>
                  <a:srgbClr val="0070C0"/>
                </a:solidFill>
                <a:latin typeface="Averta" pitchFamily="2" charset="77"/>
              </a:rPr>
              <a:t>Ou Sujets industriels </a:t>
            </a:r>
            <a:endParaRPr kumimoji="0" lang="fr-FR" sz="2000" b="0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Averta" pitchFamily="2" charset="77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425269085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8" name="Shape 178"/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sp>
        <p:nvSpPr>
          <p:cNvPr id="180" name="Shape 180"/>
          <p:cNvSpPr/>
          <p:nvPr/>
        </p:nvSpPr>
        <p:spPr>
          <a:xfrm>
            <a:off x="510457" y="193867"/>
            <a:ext cx="7636016" cy="1026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D8232A"/>
                </a:solidFill>
                <a:latin typeface="Averta Regular"/>
                <a:ea typeface="Arial" charset="0"/>
                <a:cs typeface="Averta Regular"/>
              </a:rPr>
              <a:t>Master ENMA</a:t>
            </a: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D8232A"/>
                </a:solidFill>
                <a:latin typeface="Averta Regular"/>
                <a:cs typeface="Averta Regular"/>
              </a:rPr>
              <a:t>_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9D3426-C898-5E4E-A7A5-116BC1887C3F}"/>
              </a:ext>
            </a:extLst>
          </p:cNvPr>
          <p:cNvSpPr txBox="1"/>
          <p:nvPr/>
        </p:nvSpPr>
        <p:spPr>
          <a:xfrm>
            <a:off x="509495" y="2251855"/>
            <a:ext cx="9298648" cy="330346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584200"/>
            <a:r>
              <a:rPr lang="fr-FR" sz="2800" dirty="0">
                <a:solidFill>
                  <a:srgbClr val="D8232A"/>
                </a:solidFill>
                <a:latin typeface="Averta" pitchFamily="2" charset="77"/>
              </a:rPr>
              <a:t>Savoir faire &amp; compétences</a:t>
            </a:r>
            <a:endParaRPr kumimoji="0" lang="fr-FR" sz="2800" b="0" i="0" u="none" strike="noStrike" cap="none" spc="0" normalizeH="0" baseline="0" dirty="0">
              <a:ln>
                <a:noFill/>
              </a:ln>
              <a:solidFill>
                <a:srgbClr val="D8232A"/>
              </a:solidFill>
              <a:effectLst/>
              <a:uFillTx/>
              <a:latin typeface="Averta" pitchFamily="2" charset="77"/>
              <a:sym typeface="Helvetica Light"/>
            </a:endParaRPr>
          </a:p>
          <a:p>
            <a:pPr marL="1080000" lvl="5" indent="-571500" algn="l" defTabSz="584200">
              <a:buFont typeface="Arial" panose="020B0604020202020204" pitchFamily="34" charset="0"/>
              <a:buChar char="•"/>
            </a:pPr>
            <a:r>
              <a:rPr lang="fr-FR" sz="2000" dirty="0">
                <a:latin typeface="Averta" pitchFamily="2" charset="77"/>
              </a:rPr>
              <a:t>Modéliser et/ou simuler des problèmes thermiques et des systèmes énergétiques en utilisant les logiciels multi-physiques</a:t>
            </a:r>
            <a:endParaRPr kumimoji="0" lang="fr-FR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verta" pitchFamily="2" charset="77"/>
              <a:sym typeface="Helvetica Light"/>
            </a:endParaRPr>
          </a:p>
          <a:p>
            <a:pPr marL="1080000" lvl="3" indent="-571500" algn="l" defTabSz="584200">
              <a:buFont typeface="Arial" panose="020B0604020202020204" pitchFamily="34" charset="0"/>
              <a:buChar char="•"/>
            </a:pPr>
            <a:r>
              <a:rPr lang="fr-FR" sz="2000" dirty="0">
                <a:latin typeface="Averta" pitchFamily="2" charset="77"/>
              </a:rPr>
              <a:t>Comprendre et optimiser l’usage de l’énergie en réalisant un bilan </a:t>
            </a:r>
            <a:r>
              <a:rPr lang="fr-FR" sz="2000" dirty="0" err="1">
                <a:latin typeface="Averta" pitchFamily="2" charset="77"/>
              </a:rPr>
              <a:t>exergétique</a:t>
            </a:r>
            <a:endParaRPr lang="fr-FR" sz="2000" dirty="0">
              <a:latin typeface="Averta" pitchFamily="2" charset="77"/>
            </a:endParaRPr>
          </a:p>
          <a:p>
            <a:pPr marL="1080000" lvl="3" indent="-571500" algn="l" defTabSz="584200">
              <a:buFont typeface="Arial" panose="020B0604020202020204" pitchFamily="34" charset="0"/>
              <a:buChar char="•"/>
            </a:pPr>
            <a:r>
              <a:rPr lang="fr-FR" sz="2000" dirty="0">
                <a:latin typeface="Averta" pitchFamily="2" charset="77"/>
              </a:rPr>
              <a:t>Concevoir des bancs d'essais et mettre en œuvre des instruments de mesure mobiles</a:t>
            </a:r>
          </a:p>
          <a:p>
            <a:pPr marL="1080000" lvl="3" indent="-571500" algn="l" defTabSz="584200">
              <a:buFont typeface="Arial" panose="020B0604020202020204" pitchFamily="34" charset="0"/>
              <a:buChar char="•"/>
            </a:pPr>
            <a:r>
              <a:rPr lang="fr-FR" sz="2000" dirty="0">
                <a:latin typeface="Averta" pitchFamily="2" charset="77"/>
              </a:rPr>
              <a:t>Maîtriser les moyens de caractérisation des matériaux, basés sur les essais mécaniques</a:t>
            </a:r>
          </a:p>
          <a:p>
            <a:pPr marL="1080000" lvl="3" indent="-571500" algn="l" defTabSz="584200">
              <a:buFont typeface="Arial" panose="020B0604020202020204" pitchFamily="34" charset="0"/>
              <a:buChar char="•"/>
            </a:pPr>
            <a:r>
              <a:rPr kumimoji="0" lang="fr-FR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Codes industriels : </a:t>
            </a:r>
            <a:r>
              <a:rPr kumimoji="0" lang="fr-FR" sz="20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Catia</a:t>
            </a:r>
            <a:r>
              <a:rPr kumimoji="0" lang="fr-FR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 v5, </a:t>
            </a:r>
            <a:r>
              <a:rPr kumimoji="0" lang="fr-FR" sz="20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Ansys</a:t>
            </a:r>
            <a:r>
              <a:rPr kumimoji="0" lang="fr-FR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, </a:t>
            </a:r>
            <a:r>
              <a:rPr kumimoji="0" lang="fr-FR" sz="20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Comsol</a:t>
            </a:r>
            <a:r>
              <a:rPr kumimoji="0" lang="fr-FR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, Matlab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169E49-64F9-1C46-B0A0-7B557D6F346E}"/>
              </a:ext>
            </a:extLst>
          </p:cNvPr>
          <p:cNvSpPr txBox="1"/>
          <p:nvPr/>
        </p:nvSpPr>
        <p:spPr>
          <a:xfrm>
            <a:off x="509495" y="5591490"/>
            <a:ext cx="8056693" cy="114903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Prérequis : Compétences mobilisées</a:t>
            </a:r>
          </a:p>
          <a:p>
            <a:pPr algn="l" defTabSz="584200"/>
            <a:r>
              <a:rPr lang="fr-FR" sz="2000" dirty="0">
                <a:latin typeface="Averta" pitchFamily="2" charset="77"/>
              </a:rPr>
              <a:t>	</a:t>
            </a:r>
            <a:r>
              <a:rPr kumimoji="0" lang="fr-FR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Mathématiques</a:t>
            </a:r>
            <a:r>
              <a:rPr lang="fr-FR" sz="2000" dirty="0">
                <a:latin typeface="Averta" pitchFamily="2" charset="77"/>
              </a:rPr>
              <a:t>, Transferts Thermiques, Thermodynamique et </a:t>
            </a:r>
          </a:p>
          <a:p>
            <a:pPr algn="l" defTabSz="584200"/>
            <a:r>
              <a:rPr lang="fr-FR" sz="2000" dirty="0">
                <a:latin typeface="Averta" pitchFamily="2" charset="77"/>
              </a:rPr>
              <a:t>	Physique des Matériaux, </a:t>
            </a:r>
            <a:r>
              <a:rPr kumimoji="0" lang="fr-FR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Algorithmique &amp; Programmation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7BB18AB-155A-7E4B-A991-D455BC8780B0}"/>
              </a:ext>
            </a:extLst>
          </p:cNvPr>
          <p:cNvSpPr txBox="1"/>
          <p:nvPr/>
        </p:nvSpPr>
        <p:spPr>
          <a:xfrm>
            <a:off x="509495" y="1040737"/>
            <a:ext cx="9167574" cy="12105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Objectifs / Métiers visés : </a:t>
            </a:r>
          </a:p>
          <a:p>
            <a:pPr marL="0" marR="0" indent="0" algn="l" defTabSz="584200" rtl="0" fontAlgn="auto" latinLnBrk="0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	</a:t>
            </a:r>
            <a:r>
              <a:rPr kumimoji="0" lang="fr-FR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Ingénieur conception &amp; calcul / essais, Chef de projet, Chargé d’Affaires</a:t>
            </a:r>
          </a:p>
          <a:p>
            <a:pPr marL="0" marR="0" indent="0" algn="l" defTabSz="584200" rtl="0" fontAlgn="auto" latinLnBrk="0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000" dirty="0">
                <a:latin typeface="Averta" pitchFamily="2" charset="77"/>
              </a:rPr>
              <a:t>	Secteurs Transports : Aéronautique, Automobile, Ferroviaire</a:t>
            </a:r>
            <a:endParaRPr kumimoji="0" lang="fr-FR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verta" pitchFamily="2" charset="77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938404195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33910</TotalTime>
  <Words>1346</Words>
  <Application>Microsoft Macintosh PowerPoint</Application>
  <PresentationFormat>A4 Paper (210x297 mm)</PresentationFormat>
  <Paragraphs>470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Arial</vt:lpstr>
      <vt:lpstr>Averta</vt:lpstr>
      <vt:lpstr>Averta Regular</vt:lpstr>
      <vt:lpstr>Averta-Semibold</vt:lpstr>
      <vt:lpstr>Calibri</vt:lpstr>
      <vt:lpstr>Helvetica</vt:lpstr>
      <vt:lpstr>Helvetica Light</vt:lpstr>
      <vt:lpstr>Helvetica Neue</vt:lpstr>
      <vt:lpstr>Verdana</vt:lpstr>
      <vt:lpstr>Wingdings</vt:lpstr>
      <vt:lpstr>White</vt:lpstr>
      <vt:lpstr>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D'ottavio Michele</cp:lastModifiedBy>
  <cp:revision>165</cp:revision>
  <cp:lastPrinted>2017-09-12T20:39:49Z</cp:lastPrinted>
  <dcterms:modified xsi:type="dcterms:W3CDTF">2023-11-16T20:33:16Z</dcterms:modified>
</cp:coreProperties>
</file>