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6" r:id="rId2"/>
    <p:sldId id="291" r:id="rId3"/>
    <p:sldId id="301" r:id="rId4"/>
    <p:sldId id="300" r:id="rId5"/>
    <p:sldId id="299" r:id="rId6"/>
    <p:sldId id="302" r:id="rId7"/>
    <p:sldId id="303" r:id="rId8"/>
    <p:sldId id="306" r:id="rId9"/>
    <p:sldId id="307" r:id="rId10"/>
    <p:sldId id="304" r:id="rId11"/>
    <p:sldId id="305" r:id="rId12"/>
    <p:sldId id="308" r:id="rId13"/>
    <p:sldId id="310" r:id="rId14"/>
    <p:sldId id="309" r:id="rId15"/>
  </p:sldIdLst>
  <p:sldSz cx="9906000" cy="6858000" type="A4"/>
  <p:notesSz cx="6858000" cy="9144000"/>
  <p:defaultTextStyle>
    <a:defPPr marL="0" marR="0" indent="0" algn="l" defTabSz="67354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16838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33677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50516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67354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84193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010321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17870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34709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232A"/>
    <a:srgbClr val="FF330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34"/>
    <p:restoredTop sz="94668"/>
  </p:normalViewPr>
  <p:slideViewPr>
    <p:cSldViewPr snapToGrid="0" snapToObjects="1">
      <p:cViewPr varScale="1">
        <p:scale>
          <a:sx n="92" d="100"/>
          <a:sy n="92" d="100"/>
        </p:scale>
        <p:origin x="1576" y="184"/>
      </p:cViewPr>
      <p:guideLst>
        <p:guide orient="horz" pos="3072"/>
        <p:guide pos="4096"/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0794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1pPr>
    <a:lvl2pPr indent="16838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2pPr>
    <a:lvl3pPr indent="33677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3pPr>
    <a:lvl4pPr indent="505160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4pPr>
    <a:lvl5pPr indent="67354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5pPr>
    <a:lvl6pPr indent="84193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6pPr>
    <a:lvl7pPr indent="1010321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7pPr>
    <a:lvl8pPr indent="117870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8pPr>
    <a:lvl9pPr indent="134709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967383" y="1151930"/>
            <a:ext cx="7971234" cy="2321719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967383" y="3536156"/>
            <a:ext cx="7971234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168387" algn="ctr">
              <a:spcBef>
                <a:spcPts val="0"/>
              </a:spcBef>
              <a:buSzTx/>
              <a:buNone/>
              <a:defRPr sz="2400"/>
            </a:lvl2pPr>
            <a:lvl3pPr marL="0" indent="336774" algn="ctr">
              <a:spcBef>
                <a:spcPts val="0"/>
              </a:spcBef>
              <a:buSzTx/>
              <a:buNone/>
              <a:defRPr sz="2400"/>
            </a:lvl3pPr>
            <a:lvl4pPr marL="0" indent="505160" algn="ctr">
              <a:spcBef>
                <a:spcPts val="0"/>
              </a:spcBef>
              <a:buSzTx/>
              <a:buNone/>
              <a:defRPr sz="2400"/>
            </a:lvl4pPr>
            <a:lvl5pPr marL="0" indent="673547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5117455" y="446484"/>
            <a:ext cx="4063008" cy="5786438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725537" y="446484"/>
            <a:ext cx="4063008" cy="2803922"/>
          </a:xfrm>
          <a:prstGeom prst="rect">
            <a:avLst/>
          </a:prstGeom>
        </p:spPr>
        <p:txBody>
          <a:bodyPr anchor="b"/>
          <a:lstStyle>
            <a:lvl1pPr>
              <a:defRPr sz="44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725537" y="3348633"/>
            <a:ext cx="4063008" cy="28842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168387" algn="ctr">
              <a:spcBef>
                <a:spcPts val="0"/>
              </a:spcBef>
              <a:buSzTx/>
              <a:buNone/>
              <a:defRPr sz="2400"/>
            </a:lvl2pPr>
            <a:lvl3pPr marL="0" indent="336774" algn="ctr">
              <a:spcBef>
                <a:spcPts val="0"/>
              </a:spcBef>
              <a:buSzTx/>
              <a:buNone/>
              <a:defRPr sz="2400"/>
            </a:lvl3pPr>
            <a:lvl4pPr marL="0" indent="505160" algn="ctr">
              <a:spcBef>
                <a:spcPts val="0"/>
              </a:spcBef>
              <a:buSzTx/>
              <a:buNone/>
              <a:defRPr sz="2400"/>
            </a:lvl4pPr>
            <a:lvl5pPr marL="0" indent="673547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5117455" y="1830586"/>
            <a:ext cx="4063008" cy="4420195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725537" y="1830586"/>
            <a:ext cx="4063008" cy="4420195"/>
          </a:xfrm>
          <a:prstGeom prst="rect">
            <a:avLst/>
          </a:prstGeom>
        </p:spPr>
        <p:txBody>
          <a:bodyPr/>
          <a:lstStyle>
            <a:lvl1pPr marL="252580" indent="-252580">
              <a:spcBef>
                <a:spcPts val="2357"/>
              </a:spcBef>
              <a:defRPr sz="2100"/>
            </a:lvl1pPr>
            <a:lvl2pPr marL="505160" indent="-252580">
              <a:spcBef>
                <a:spcPts val="2357"/>
              </a:spcBef>
              <a:defRPr sz="2100"/>
            </a:lvl2pPr>
            <a:lvl3pPr marL="757740" indent="-252580">
              <a:spcBef>
                <a:spcPts val="2357"/>
              </a:spcBef>
              <a:defRPr sz="2100"/>
            </a:lvl3pPr>
            <a:lvl4pPr marL="1010321" indent="-252580">
              <a:spcBef>
                <a:spcPts val="2357"/>
              </a:spcBef>
              <a:defRPr sz="2100"/>
            </a:lvl4pPr>
            <a:lvl5pPr marL="1262901" indent="-252580">
              <a:spcBef>
                <a:spcPts val="2357"/>
              </a:spcBef>
              <a:defRPr sz="21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725537" y="892969"/>
            <a:ext cx="8454926" cy="5072063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5117455" y="3580805"/>
            <a:ext cx="4063008" cy="2652117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5122192" y="625078"/>
            <a:ext cx="4063009" cy="2652117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725537" y="625078"/>
            <a:ext cx="4063008" cy="5607844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967383" y="4473774"/>
            <a:ext cx="7971234" cy="35256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967383" y="2988249"/>
            <a:ext cx="7971234" cy="50645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9906000" cy="6858000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25537" y="312539"/>
            <a:ext cx="8454926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25537" y="1830586"/>
            <a:ext cx="8454926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799183" y="6505277"/>
            <a:ext cx="297960" cy="275624"/>
          </a:xfrm>
          <a:prstGeom prst="rect">
            <a:avLst/>
          </a:prstGeom>
          <a:ln w="12700">
            <a:miter lim="400000"/>
          </a:ln>
        </p:spPr>
        <p:txBody>
          <a:bodyPr wrap="none" lIns="37419" tIns="37419" rIns="37419" bIns="37419">
            <a:spAutoFit/>
          </a:bodyPr>
          <a:lstStyle>
            <a:lvl1pPr>
              <a:defRPr sz="13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med"/>
  <p:txStyles>
    <p:titleStyle>
      <a:lvl1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838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3677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0516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7354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4193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10321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7870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4709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27419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654837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982256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309675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637094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964512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2291931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2619350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946768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838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3677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0516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7354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4193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10321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7870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4709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docs.google.com/spreadsheets/d/1Cmg_-ZS2IMd_bylz6rww85N-e23RCf9mVfkhdIB8qoM/edit?usp=sharing" TargetMode="External"/><Relationship Id="rId7" Type="http://schemas.openxmlformats.org/officeDocument/2006/relationships/hyperlink" Target="mailto:resp-l3spi@liste.parisnanterre.f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Master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Génie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Industriel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: 3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parcours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85549" y="1740383"/>
            <a:ext cx="8794044" cy="2052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7419" tIns="37419" rIns="37419" bIns="37419">
            <a:spAutoFit/>
          </a:bodyPr>
          <a:lstStyle/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b="1" dirty="0">
                <a:solidFill>
                  <a:schemeClr val="accent2"/>
                </a:solidFill>
                <a:latin typeface="Averta SemiBold" pitchFamily="2" charset="77"/>
                <a:ea typeface="Arial" charset="0"/>
                <a:cs typeface="Averta Regular"/>
              </a:rPr>
              <a:t>EESC 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: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Electronique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Embarquée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et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Systèmes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de Communication</a:t>
            </a: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b="1" dirty="0">
                <a:latin typeface="Averta SemiBold" pitchFamily="2" charset="77"/>
                <a:ea typeface="Arial" charset="0"/>
                <a:cs typeface="Averta Regular"/>
              </a:rPr>
              <a:t>ENMA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: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Energétique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et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Matériaux</a:t>
            </a:r>
            <a:endParaRPr lang="en-GB" sz="2200" dirty="0">
              <a:latin typeface="Averta Regular"/>
              <a:ea typeface="Arial" charset="0"/>
              <a:cs typeface="Averta Regular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b="1" dirty="0">
                <a:solidFill>
                  <a:schemeClr val="accent1"/>
                </a:solidFill>
                <a:latin typeface="Averta SemiBold" pitchFamily="2" charset="77"/>
                <a:ea typeface="Arial" charset="0"/>
                <a:cs typeface="Averta Regular"/>
              </a:rPr>
              <a:t>MSCAE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: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Mécanique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des Structures Composites : </a:t>
            </a:r>
            <a:b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</a:b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										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Aéronautique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&amp; Eco-conception </a:t>
            </a:r>
          </a:p>
        </p:txBody>
      </p:sp>
    </p:spTree>
    <p:extLst>
      <p:ext uri="{BB962C8B-B14F-4D97-AF65-F5344CB8AC3E}">
        <p14:creationId xmlns:p14="http://schemas.microsoft.com/office/powerpoint/2010/main" val="244452816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73409-B7CA-E5F5-3C37-EEA668B83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3F6A74D-47A3-CD47-829A-8B23F4EB1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689001"/>
              </p:ext>
            </p:extLst>
          </p:nvPr>
        </p:nvGraphicFramePr>
        <p:xfrm>
          <a:off x="5238888" y="1729534"/>
          <a:ext cx="4508050" cy="3799840"/>
        </p:xfrm>
        <a:graphic>
          <a:graphicData uri="http://schemas.openxmlformats.org/drawingml/2006/table">
            <a:tbl>
              <a:tblPr/>
              <a:tblGrid>
                <a:gridCol w="2987287">
                  <a:extLst>
                    <a:ext uri="{9D8B030D-6E8A-4147-A177-3AD203B41FA5}">
                      <a16:colId xmlns:a16="http://schemas.microsoft.com/office/drawing/2014/main" val="1514551413"/>
                    </a:ext>
                  </a:extLst>
                </a:gridCol>
                <a:gridCol w="375497">
                  <a:extLst>
                    <a:ext uri="{9D8B030D-6E8A-4147-A177-3AD203B41FA5}">
                      <a16:colId xmlns:a16="http://schemas.microsoft.com/office/drawing/2014/main" val="4128107731"/>
                    </a:ext>
                  </a:extLst>
                </a:gridCol>
                <a:gridCol w="375497">
                  <a:extLst>
                    <a:ext uri="{9D8B030D-6E8A-4147-A177-3AD203B41FA5}">
                      <a16:colId xmlns:a16="http://schemas.microsoft.com/office/drawing/2014/main" val="1196288690"/>
                    </a:ext>
                  </a:extLst>
                </a:gridCol>
                <a:gridCol w="375497">
                  <a:extLst>
                    <a:ext uri="{9D8B030D-6E8A-4147-A177-3AD203B41FA5}">
                      <a16:colId xmlns:a16="http://schemas.microsoft.com/office/drawing/2014/main" val="2106443672"/>
                    </a:ext>
                  </a:extLst>
                </a:gridCol>
                <a:gridCol w="394272">
                  <a:extLst>
                    <a:ext uri="{9D8B030D-6E8A-4147-A177-3AD203B41FA5}">
                      <a16:colId xmlns:a16="http://schemas.microsoft.com/office/drawing/2014/main" val="246518335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BA31B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3409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8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5Z4£MSU8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2211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Calculs de structures 1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5Z4£SME6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3786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 de Structures et Eléments Finis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562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Dynamique des Structures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3066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Mécanique expérimentale et caractérisation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5Z4£SME7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9153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Mécanique expérimentale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33027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Mise en Œuvre et Caractérisation de Matériaux Composites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0324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Compétences linguistiques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5Z4£SME8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3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7955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Projets académiques et professionnels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5Z4£SME9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1001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Etudes de Cas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0169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Stage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5Z4£SME0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5350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Stage M1 MSCAE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87158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3B311D1-DEC1-3B49-A5B1-A47DC6250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445362"/>
              </p:ext>
            </p:extLst>
          </p:nvPr>
        </p:nvGraphicFramePr>
        <p:xfrm>
          <a:off x="196805" y="1729534"/>
          <a:ext cx="4689401" cy="4157980"/>
        </p:xfrm>
        <a:graphic>
          <a:graphicData uri="http://schemas.openxmlformats.org/drawingml/2006/table">
            <a:tbl>
              <a:tblPr/>
              <a:tblGrid>
                <a:gridCol w="3051987">
                  <a:extLst>
                    <a:ext uri="{9D8B030D-6E8A-4147-A177-3AD203B41FA5}">
                      <a16:colId xmlns:a16="http://schemas.microsoft.com/office/drawing/2014/main" val="15902039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2320196"/>
                    </a:ext>
                  </a:extLst>
                </a:gridCol>
                <a:gridCol w="446568">
                  <a:extLst>
                    <a:ext uri="{9D8B030D-6E8A-4147-A177-3AD203B41FA5}">
                      <a16:colId xmlns:a16="http://schemas.microsoft.com/office/drawing/2014/main" val="1099889190"/>
                    </a:ext>
                  </a:extLst>
                </a:gridCol>
                <a:gridCol w="372139">
                  <a:extLst>
                    <a:ext uri="{9D8B030D-6E8A-4147-A177-3AD203B41FA5}">
                      <a16:colId xmlns:a16="http://schemas.microsoft.com/office/drawing/2014/main" val="2829530215"/>
                    </a:ext>
                  </a:extLst>
                </a:gridCol>
                <a:gridCol w="361507">
                  <a:extLst>
                    <a:ext uri="{9D8B030D-6E8A-4147-A177-3AD203B41FA5}">
                      <a16:colId xmlns:a16="http://schemas.microsoft.com/office/drawing/2014/main" val="4108202064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>
                        <a:solidFill>
                          <a:srgbClr val="BA31B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7440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7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5Z4£MSU7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66841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Dimensionnement de structures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5Z4£SME1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3167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Mécanique des Solides Déformables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62596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Dimensionnement de Structures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3198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Matériaux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5Z4£SME2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1472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Matériaux Composites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17875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Modélisation et calculs numériques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5Z4£SME3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23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Qualité en Conception et CAO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8882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Méthode des Eléments Finis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743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Projet MEF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722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Compétences linguistiques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5Z4£SME4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04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0561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Projets académiques et professionnels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5Z4£SME5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9364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Gestion de projet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030048"/>
                  </a:ext>
                </a:extLst>
              </a:tr>
            </a:tbl>
          </a:graphicData>
        </a:graphic>
      </p:graphicFrame>
      <p:sp>
        <p:nvSpPr>
          <p:cNvPr id="177" name="Shape 177">
            <a:extLst>
              <a:ext uri="{FF2B5EF4-FFF2-40B4-BE49-F238E27FC236}">
                <a16:creationId xmlns:a16="http://schemas.microsoft.com/office/drawing/2014/main" id="{D1516616-3E35-1C0C-F755-8B71826A3A6E}"/>
              </a:ext>
            </a:extLst>
          </p:cNvPr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>
            <a:extLst>
              <a:ext uri="{FF2B5EF4-FFF2-40B4-BE49-F238E27FC236}">
                <a16:creationId xmlns:a16="http://schemas.microsoft.com/office/drawing/2014/main" id="{789022CB-4156-DBBF-47A8-FCF96CD7261B}"/>
              </a:ext>
            </a:extLst>
          </p:cNvPr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E2287FBD-F8F3-43A6-EEE3-9BDF96B03BF2}"/>
              </a:ext>
            </a:extLst>
          </p:cNvPr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 MSCAE: Master 1</a:t>
            </a:r>
            <a:endParaRPr dirty="0">
              <a:solidFill>
                <a:srgbClr val="0070C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70C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309D4-4772-10FA-9648-8ED5B31F6FBC}"/>
              </a:ext>
            </a:extLst>
          </p:cNvPr>
          <p:cNvSpPr txBox="1"/>
          <p:nvPr/>
        </p:nvSpPr>
        <p:spPr>
          <a:xfrm>
            <a:off x="180328" y="1152240"/>
            <a:ext cx="325569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51861B-1C49-554A-C704-3C45B13EC909}"/>
              </a:ext>
            </a:extLst>
          </p:cNvPr>
          <p:cNvSpPr/>
          <p:nvPr/>
        </p:nvSpPr>
        <p:spPr>
          <a:xfrm>
            <a:off x="82809" y="2124000"/>
            <a:ext cx="4877825" cy="2664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D087B3-8CDC-88AE-B83D-39AE321BE12B}"/>
              </a:ext>
            </a:extLst>
          </p:cNvPr>
          <p:cNvSpPr/>
          <p:nvPr/>
        </p:nvSpPr>
        <p:spPr>
          <a:xfrm>
            <a:off x="5156790" y="2124000"/>
            <a:ext cx="4667693" cy="2118391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17707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4E21-2931-0DE0-0D70-989BB41BA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>
            <a:extLst>
              <a:ext uri="{FF2B5EF4-FFF2-40B4-BE49-F238E27FC236}">
                <a16:creationId xmlns:a16="http://schemas.microsoft.com/office/drawing/2014/main" id="{14D8F84F-AB18-625A-0058-DC149C94490B}"/>
              </a:ext>
            </a:extLst>
          </p:cNvPr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>
            <a:extLst>
              <a:ext uri="{FF2B5EF4-FFF2-40B4-BE49-F238E27FC236}">
                <a16:creationId xmlns:a16="http://schemas.microsoft.com/office/drawing/2014/main" id="{D6D34956-06E8-2DF3-AD2B-250DE7B209DF}"/>
              </a:ext>
            </a:extLst>
          </p:cNvPr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54CC7CF3-DB0F-0A5A-BB80-A60F45CC9A2F}"/>
              </a:ext>
            </a:extLst>
          </p:cNvPr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 MSCAE: Master 2</a:t>
            </a:r>
            <a:endParaRPr dirty="0">
              <a:solidFill>
                <a:srgbClr val="0070C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70C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F2AD-775A-8E71-77D0-C4486E1E2801}"/>
              </a:ext>
            </a:extLst>
          </p:cNvPr>
          <p:cNvSpPr txBox="1"/>
          <p:nvPr/>
        </p:nvSpPr>
        <p:spPr>
          <a:xfrm>
            <a:off x="180328" y="1152240"/>
            <a:ext cx="325569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89B02C-B887-4444-91F7-91EB3639B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644361"/>
              </p:ext>
            </p:extLst>
          </p:nvPr>
        </p:nvGraphicFramePr>
        <p:xfrm>
          <a:off x="1192934" y="1425819"/>
          <a:ext cx="6566164" cy="4036610"/>
        </p:xfrm>
        <a:graphic>
          <a:graphicData uri="http://schemas.openxmlformats.org/drawingml/2006/table">
            <a:tbl>
              <a:tblPr/>
              <a:tblGrid>
                <a:gridCol w="4351109">
                  <a:extLst>
                    <a:ext uri="{9D8B030D-6E8A-4147-A177-3AD203B41FA5}">
                      <a16:colId xmlns:a16="http://schemas.microsoft.com/office/drawing/2014/main" val="4028032925"/>
                    </a:ext>
                  </a:extLst>
                </a:gridCol>
                <a:gridCol w="546927">
                  <a:extLst>
                    <a:ext uri="{9D8B030D-6E8A-4147-A177-3AD203B41FA5}">
                      <a16:colId xmlns:a16="http://schemas.microsoft.com/office/drawing/2014/main" val="1007619173"/>
                    </a:ext>
                  </a:extLst>
                </a:gridCol>
                <a:gridCol w="546927">
                  <a:extLst>
                    <a:ext uri="{9D8B030D-6E8A-4147-A177-3AD203B41FA5}">
                      <a16:colId xmlns:a16="http://schemas.microsoft.com/office/drawing/2014/main" val="3968378063"/>
                    </a:ext>
                  </a:extLst>
                </a:gridCol>
                <a:gridCol w="546927">
                  <a:extLst>
                    <a:ext uri="{9D8B030D-6E8A-4147-A177-3AD203B41FA5}">
                      <a16:colId xmlns:a16="http://schemas.microsoft.com/office/drawing/2014/main" val="1305403660"/>
                    </a:ext>
                  </a:extLst>
                </a:gridCol>
                <a:gridCol w="574274">
                  <a:extLst>
                    <a:ext uri="{9D8B030D-6E8A-4147-A177-3AD203B41FA5}">
                      <a16:colId xmlns:a16="http://schemas.microsoft.com/office/drawing/2014/main" val="1200221484"/>
                    </a:ext>
                  </a:extLst>
                </a:gridCol>
              </a:tblGrid>
              <a:tr h="194535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>
                        <a:solidFill>
                          <a:srgbClr val="BA31B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578964"/>
                  </a:ext>
                </a:extLst>
              </a:tr>
              <a:tr h="1945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9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5Z5£MSU9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305485"/>
                  </a:ext>
                </a:extLst>
              </a:tr>
              <a:tr h="36475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 de structures 2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5Z5£SME1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112341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Structures Composites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800728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MEF Avancée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902957"/>
                  </a:ext>
                </a:extLst>
              </a:tr>
              <a:tr h="36475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Conception de structures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5Z5£SME2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806957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Eco-conception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818254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Optimisation et Fiabilité des Structures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057891"/>
                  </a:ext>
                </a:extLst>
              </a:tr>
              <a:tr h="36475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Connaissances et compétences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Sciences aéronautiques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5Z5£SME3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649224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Architecture des Avions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852713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Aérodynamique et Mécanique du Vol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520952"/>
                  </a:ext>
                </a:extLst>
              </a:tr>
              <a:tr h="36475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Connaissances et compétences disciplinaires d'approfondissement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5Z5£SME4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912182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Innovation et création d'entreprise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830917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 : Activité de recherche scientifique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259873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Compétences linguistiques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5Z5£SME6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38039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347478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UE6 : Projets académiques et professionnels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5Z5£SME7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234722"/>
                  </a:ext>
                </a:extLst>
              </a:tr>
              <a:tr h="18237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Recherche bibliographique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119" marR="9119" marT="91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325729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F332EF72-2108-9C48-D0D2-797B32470DF5}"/>
              </a:ext>
            </a:extLst>
          </p:cNvPr>
          <p:cNvSpPr/>
          <p:nvPr/>
        </p:nvSpPr>
        <p:spPr>
          <a:xfrm>
            <a:off x="1120882" y="1619741"/>
            <a:ext cx="6749717" cy="2372205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327BBD2-B63B-FF4D-9642-FA9524B9E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094604"/>
              </p:ext>
            </p:extLst>
          </p:nvPr>
        </p:nvGraphicFramePr>
        <p:xfrm>
          <a:off x="1192935" y="5574785"/>
          <a:ext cx="6566163" cy="812800"/>
        </p:xfrm>
        <a:graphic>
          <a:graphicData uri="http://schemas.openxmlformats.org/drawingml/2006/table">
            <a:tbl>
              <a:tblPr/>
              <a:tblGrid>
                <a:gridCol w="4351108">
                  <a:extLst>
                    <a:ext uri="{9D8B030D-6E8A-4147-A177-3AD203B41FA5}">
                      <a16:colId xmlns:a16="http://schemas.microsoft.com/office/drawing/2014/main" val="1024323553"/>
                    </a:ext>
                  </a:extLst>
                </a:gridCol>
                <a:gridCol w="546927">
                  <a:extLst>
                    <a:ext uri="{9D8B030D-6E8A-4147-A177-3AD203B41FA5}">
                      <a16:colId xmlns:a16="http://schemas.microsoft.com/office/drawing/2014/main" val="834330482"/>
                    </a:ext>
                  </a:extLst>
                </a:gridCol>
                <a:gridCol w="546927">
                  <a:extLst>
                    <a:ext uri="{9D8B030D-6E8A-4147-A177-3AD203B41FA5}">
                      <a16:colId xmlns:a16="http://schemas.microsoft.com/office/drawing/2014/main" val="295853259"/>
                    </a:ext>
                  </a:extLst>
                </a:gridCol>
                <a:gridCol w="546927">
                  <a:extLst>
                    <a:ext uri="{9D8B030D-6E8A-4147-A177-3AD203B41FA5}">
                      <a16:colId xmlns:a16="http://schemas.microsoft.com/office/drawing/2014/main" val="2026306232"/>
                    </a:ext>
                  </a:extLst>
                </a:gridCol>
                <a:gridCol w="574274">
                  <a:extLst>
                    <a:ext uri="{9D8B030D-6E8A-4147-A177-3AD203B41FA5}">
                      <a16:colId xmlns:a16="http://schemas.microsoft.com/office/drawing/2014/main" val="2170785626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88570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10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5Z5£MSU0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5654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UE1 : Stage </a:t>
                      </a:r>
                      <a:r>
                        <a:rPr lang="fr-FR" sz="1100" b="0" i="0" u="none" strike="noStrike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5Z5£MSE8</a:t>
                      </a:r>
                      <a:r>
                        <a:rPr lang="fr-FR" sz="1100" b="0" i="0" u="none" strike="noStrike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18709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Stage M2 MSCAE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16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41925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3 Options L3 SPI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2BFC86F-6814-B64F-AEB5-B2C7184BB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064550"/>
              </p:ext>
            </p:extLst>
          </p:nvPr>
        </p:nvGraphicFramePr>
        <p:xfrm>
          <a:off x="249382" y="1717963"/>
          <a:ext cx="9282544" cy="4586673"/>
        </p:xfrm>
        <a:graphic>
          <a:graphicData uri="http://schemas.openxmlformats.org/drawingml/2006/table">
            <a:tbl>
              <a:tblPr/>
              <a:tblGrid>
                <a:gridCol w="6331347">
                  <a:extLst>
                    <a:ext uri="{9D8B030D-6E8A-4147-A177-3AD203B41FA5}">
                      <a16:colId xmlns:a16="http://schemas.microsoft.com/office/drawing/2014/main" val="1022734975"/>
                    </a:ext>
                  </a:extLst>
                </a:gridCol>
                <a:gridCol w="549060">
                  <a:extLst>
                    <a:ext uri="{9D8B030D-6E8A-4147-A177-3AD203B41FA5}">
                      <a16:colId xmlns:a16="http://schemas.microsoft.com/office/drawing/2014/main" val="2631468708"/>
                    </a:ext>
                  </a:extLst>
                </a:gridCol>
                <a:gridCol w="549060">
                  <a:extLst>
                    <a:ext uri="{9D8B030D-6E8A-4147-A177-3AD203B41FA5}">
                      <a16:colId xmlns:a16="http://schemas.microsoft.com/office/drawing/2014/main" val="2906786515"/>
                    </a:ext>
                  </a:extLst>
                </a:gridCol>
                <a:gridCol w="549060">
                  <a:extLst>
                    <a:ext uri="{9D8B030D-6E8A-4147-A177-3AD203B41FA5}">
                      <a16:colId xmlns:a16="http://schemas.microsoft.com/office/drawing/2014/main" val="607503827"/>
                    </a:ext>
                  </a:extLst>
                </a:gridCol>
                <a:gridCol w="754957">
                  <a:extLst>
                    <a:ext uri="{9D8B030D-6E8A-4147-A177-3AD203B41FA5}">
                      <a16:colId xmlns:a16="http://schemas.microsoft.com/office/drawing/2014/main" val="819606923"/>
                    </a:ext>
                  </a:extLst>
                </a:gridCol>
                <a:gridCol w="549060">
                  <a:extLst>
                    <a:ext uri="{9D8B030D-6E8A-4147-A177-3AD203B41FA5}">
                      <a16:colId xmlns:a16="http://schemas.microsoft.com/office/drawing/2014/main" val="291004212"/>
                    </a:ext>
                  </a:extLst>
                </a:gridCol>
              </a:tblGrid>
              <a:tr h="26936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6</a:t>
                      </a:r>
                    </a:p>
                  </a:txBody>
                  <a:tcPr marL="7868" marR="7868" marT="786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 (EAD)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  <a:endParaRPr lang="fr-FR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029164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FONDAMENTALE : </a:t>
                      </a:r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Physique 6 </a:t>
                      </a: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4Z3£SIE5)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329241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Analyse numérique : méthodes numériques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567942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Electromagnétisme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339186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Physique moderne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3592618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Traitement numérique du signal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815034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Choix UE Complémentaire 6 </a:t>
                      </a: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4Z3£SIX3)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68" marR="7868" marT="786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68" marR="7868" marT="786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68" marR="7868" marT="786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68" marR="7868" marT="786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014969"/>
                  </a:ext>
                </a:extLst>
              </a:tr>
              <a:tr h="25813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COMPLEMENTAIRE : Spécialisation Electronique </a:t>
                      </a:r>
                      <a:r>
                        <a:rPr lang="fr-FR" sz="1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(Liste : 4Z3£SIE6)</a:t>
                      </a:r>
                      <a:endParaRPr lang="fr-FR" sz="1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518259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Communications analogiques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18926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Communications numériques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192115"/>
                  </a:ext>
                </a:extLst>
              </a:tr>
              <a:tr h="22447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VHDL (Very High Description Language) - FPGA (Field Programmable Gate Arrays)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296590"/>
                  </a:ext>
                </a:extLst>
              </a:tr>
              <a:tr h="24691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COMPLEMENTAIRE : Spécialisation Mécanique </a:t>
                      </a:r>
                      <a:r>
                        <a:rPr lang="fr-FR" sz="10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(Liste : 4Z3£SIE7)</a:t>
                      </a:r>
                      <a:endParaRPr lang="fr-FR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609340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CAO (Conception Assistée par Ordinateur)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277989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DDS 2 (Dimensionnement Des Structures)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261270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Eléments de construction mécanique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382664"/>
                  </a:ext>
                </a:extLst>
              </a:tr>
              <a:tr h="23569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D8232A"/>
                          </a:solidFill>
                          <a:effectLst/>
                          <a:latin typeface="Calibri" panose="020F0502020204030204" pitchFamily="34" charset="0"/>
                        </a:rPr>
                        <a:t>COMPLEMENTAIRE : Spécialisation Energétique </a:t>
                      </a:r>
                      <a:r>
                        <a:rPr lang="fr-FR" sz="1000" b="0" i="0" u="none" strike="noStrike" dirty="0">
                          <a:solidFill>
                            <a:srgbClr val="D8232A"/>
                          </a:solidFill>
                          <a:effectLst/>
                          <a:latin typeface="Calibri" panose="020F0502020204030204" pitchFamily="34" charset="0"/>
                        </a:rPr>
                        <a:t>(Liste : 4Z3£SIE8)</a:t>
                      </a:r>
                      <a:endParaRPr lang="fr-FR" sz="1000" b="1" i="0" u="none" strike="noStrike" dirty="0">
                        <a:solidFill>
                          <a:srgbClr val="D8232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D8232A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D8232A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D8232A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D8232A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D8232A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649262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Energie et conversions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509200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Maîtrise de l'énergie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07619"/>
                  </a:ext>
                </a:extLst>
              </a:tr>
              <a:tr h="23943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Transferts thermiques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68" marR="7868" marT="78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535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143611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3 Options L3 SPI /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Modalités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de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choix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DFE18B11-EFFC-4766-855F-0DD0FF589D8C}"/>
              </a:ext>
            </a:extLst>
          </p:cNvPr>
          <p:cNvSpPr txBox="1"/>
          <p:nvPr/>
        </p:nvSpPr>
        <p:spPr>
          <a:xfrm>
            <a:off x="407260" y="1447036"/>
            <a:ext cx="6781504" cy="46884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Etape 1 : recueil de vos préférences</a:t>
            </a:r>
            <a:endParaRPr lang="fr-FR" sz="2800" dirty="0">
              <a:solidFill>
                <a:srgbClr val="D8232A"/>
              </a:solidFill>
              <a:latin typeface="Averta" pitchFamily="2" charset="77"/>
            </a:endParaRPr>
          </a:p>
          <a:p>
            <a:pPr marL="342900" lvl="2" indent="-342900" algn="l" defTabSz="584200">
              <a:buFont typeface="Arial" panose="020B0604020202020204" pitchFamily="34" charset="0"/>
              <a:buChar char="•"/>
            </a:pP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Un sondage va vous être envoyé par mail cette semaine </a:t>
            </a:r>
            <a:r>
              <a:rPr lang="fr-FR" sz="2200" dirty="0">
                <a:latin typeface="Averta" pitchFamily="2" charset="77"/>
              </a:rPr>
              <a:t>pour vous demander de classer par ordre de préférence les options </a:t>
            </a:r>
          </a:p>
          <a:p>
            <a:pPr lvl="2" indent="0" defTabSz="584200"/>
            <a:r>
              <a:rPr lang="fr-FR" sz="2200" b="1" dirty="0">
                <a:latin typeface="Averta" pitchFamily="2" charset="77"/>
                <a:hlinkClick r:id="rId3"/>
              </a:rPr>
              <a:t>Accès sondage</a:t>
            </a:r>
            <a:br>
              <a:rPr lang="fr-FR" sz="2200" b="1" dirty="0">
                <a:latin typeface="Averta" pitchFamily="2" charset="77"/>
                <a:hlinkClick r:id="rId3"/>
              </a:rPr>
            </a:br>
            <a:r>
              <a:rPr lang="fr-FR" sz="2200" dirty="0">
                <a:latin typeface="Averta" pitchFamily="2" charset="77"/>
                <a:hlinkClick r:id="rId3"/>
              </a:rPr>
              <a:t>(Date limite: 28 novembre</a:t>
            </a:r>
            <a:r>
              <a:rPr lang="fr-FR" sz="2200" dirty="0">
                <a:latin typeface="Averta" pitchFamily="2" charset="77"/>
              </a:rPr>
              <a:t>)</a:t>
            </a:r>
          </a:p>
          <a:p>
            <a:pPr algn="l" defTabSz="584200"/>
            <a:r>
              <a:rPr lang="fr-FR" sz="2800" dirty="0">
                <a:solidFill>
                  <a:srgbClr val="D8232A"/>
                </a:solidFill>
                <a:latin typeface="Averta" pitchFamily="2" charset="77"/>
              </a:rPr>
              <a:t>Etape 2 :  </a:t>
            </a:r>
          </a:p>
          <a:p>
            <a:pPr marL="457200" indent="-457200" algn="l" defTabSz="584200">
              <a:buFont typeface="Arial" panose="020B0604020202020204" pitchFamily="34" charset="0"/>
              <a:buChar char="•"/>
            </a:pPr>
            <a:r>
              <a:rPr lang="fr-FR" sz="2200" dirty="0">
                <a:latin typeface="Averta" pitchFamily="2" charset="77"/>
              </a:rPr>
              <a:t>Analyse de vos vœux au regard des capacités d’accueil (12 étudiants par spécialité) et de votre classement si besoin d’ajustement en passant sur le vœu n°2</a:t>
            </a:r>
          </a:p>
          <a:p>
            <a:pPr marL="457200" indent="-457200" algn="l" defTabSz="584200">
              <a:buFont typeface="Arial" panose="020B0604020202020204" pitchFamily="34" charset="0"/>
              <a:buChar char="•"/>
            </a:pPr>
            <a:r>
              <a:rPr lang="fr-FR" sz="2200" dirty="0">
                <a:latin typeface="Averta" pitchFamily="2" charset="77"/>
              </a:rPr>
              <a:t>Communication de la répartition finale par vos responsables de Licence 3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7D5A26-107F-4770-90F2-43DFA6CD0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575" y="2770503"/>
            <a:ext cx="3553672" cy="107792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4A7FAB3-AFE8-46D3-9408-6E8501FA9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4820" y="5028974"/>
            <a:ext cx="1619829" cy="10779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0F842B-803E-4277-B14E-551BF70A42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3206" y="5797417"/>
            <a:ext cx="253730" cy="25373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B3BCB53A-78F0-90D0-98FF-F979F21D49AA}"/>
              </a:ext>
            </a:extLst>
          </p:cNvPr>
          <p:cNvGrpSpPr/>
          <p:nvPr/>
        </p:nvGrpSpPr>
        <p:grpSpPr>
          <a:xfrm>
            <a:off x="1478986" y="6386337"/>
            <a:ext cx="3919341" cy="471663"/>
            <a:chOff x="1313329" y="6304637"/>
            <a:chExt cx="3919341" cy="471663"/>
          </a:xfrm>
        </p:grpSpPr>
        <p:sp>
          <p:nvSpPr>
            <p:cNvPr id="165" name="Shape 165"/>
            <p:cNvSpPr/>
            <p:nvPr/>
          </p:nvSpPr>
          <p:spPr>
            <a:xfrm>
              <a:off x="1848692" y="6346878"/>
              <a:ext cx="3383978" cy="3871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70" y="0"/>
                  </a:moveTo>
                  <a:lnTo>
                    <a:pt x="70" y="16099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570" y="0"/>
                  </a:lnTo>
                  <a:close/>
                </a:path>
              </a:pathLst>
            </a:custGeom>
            <a:solidFill>
              <a:srgbClr val="DCDEE0"/>
            </a:solidFill>
            <a:ln w="12700">
              <a:miter lim="400000"/>
            </a:ln>
            <a:effectLst/>
          </p:spPr>
          <p:txBody>
            <a:bodyPr lIns="37419" tIns="37419" rIns="37419" bIns="37419" anchor="ctr"/>
            <a:lstStyle/>
            <a:p>
              <a:pPr>
                <a:defRPr sz="2400"/>
              </a:pPr>
              <a:r>
                <a:rPr lang="fr-FR" sz="1800" b="1" i="1" dirty="0">
                  <a:latin typeface="Averta" pitchFamily="2" charset="77"/>
                  <a:hlinkClick r:id="rId7"/>
                </a:rPr>
                <a:t>resp-l3spi@liste.parisnanterre.fr</a:t>
              </a:r>
              <a:r>
                <a:rPr lang="fr-FR" sz="2400" dirty="0">
                  <a:latin typeface="Averta" pitchFamily="2" charset="77"/>
                </a:rPr>
                <a:t> </a:t>
              </a: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F23E429-B2BD-7278-A526-C0105B16D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7172" t="7195" r="7450" b="9241"/>
            <a:stretch>
              <a:fillRect/>
            </a:stretch>
          </p:blipFill>
          <p:spPr>
            <a:xfrm>
              <a:off x="1313329" y="6304637"/>
              <a:ext cx="507945" cy="471663"/>
            </a:xfrm>
            <a:prstGeom prst="rect">
              <a:avLst/>
            </a:prstGeom>
          </p:spPr>
        </p:pic>
      </p:grpSp>
      <p:sp>
        <p:nvSpPr>
          <p:cNvPr id="15" name="TextBox 10">
            <a:extLst>
              <a:ext uri="{FF2B5EF4-FFF2-40B4-BE49-F238E27FC236}">
                <a16:creationId xmlns:a16="http://schemas.microsoft.com/office/drawing/2014/main" id="{805EDB96-201D-E837-70E4-5CBC16F64AC2}"/>
              </a:ext>
            </a:extLst>
          </p:cNvPr>
          <p:cNvSpPr txBox="1"/>
          <p:nvPr/>
        </p:nvSpPr>
        <p:spPr>
          <a:xfrm>
            <a:off x="8899791" y="6106897"/>
            <a:ext cx="864858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200" dirty="0" err="1">
                <a:latin typeface="Averta" pitchFamily="2" charset="77"/>
              </a:rPr>
              <a:t>Méca</a:t>
            </a:r>
            <a:endParaRPr lang="fr-FR" sz="1200" dirty="0">
              <a:latin typeface="Averta" pitchFamily="2" charset="77"/>
            </a:endParaRP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8161E922-DAF4-C7BD-4000-013AC76BE9BB}"/>
              </a:ext>
            </a:extLst>
          </p:cNvPr>
          <p:cNvSpPr txBox="1"/>
          <p:nvPr/>
        </p:nvSpPr>
        <p:spPr>
          <a:xfrm>
            <a:off x="8838389" y="4711339"/>
            <a:ext cx="864858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200" dirty="0">
                <a:latin typeface="Averta" pitchFamily="2" charset="77"/>
              </a:rPr>
              <a:t>Elec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E6FC4B84-7635-C77F-993E-FE7827EE4D25}"/>
              </a:ext>
            </a:extLst>
          </p:cNvPr>
          <p:cNvSpPr txBox="1"/>
          <p:nvPr/>
        </p:nvSpPr>
        <p:spPr>
          <a:xfrm>
            <a:off x="7657447" y="5716045"/>
            <a:ext cx="864858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200" dirty="0" err="1">
                <a:latin typeface="Averta" pitchFamily="2" charset="77"/>
              </a:rPr>
              <a:t>Ener</a:t>
            </a:r>
            <a:endParaRPr lang="fr-FR" sz="1200" dirty="0">
              <a:latin typeface="Avert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9300674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7D3EEAF9-7DD2-432C-B3DF-0A991B7BD407}"/>
              </a:ext>
            </a:extLst>
          </p:cNvPr>
          <p:cNvSpPr>
            <a:spLocks noGrp="1"/>
          </p:cNvSpPr>
          <p:nvPr>
            <p:ph type="pic" sz="half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4E6B45A-23D5-425E-AF91-67F4CF82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DE4E26-3124-46F0-BE11-4076EC5783E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2515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Master GI / EESC</a:t>
            </a: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169E49-64F9-1C46-B0A0-7B557D6F346E}"/>
              </a:ext>
            </a:extLst>
          </p:cNvPr>
          <p:cNvSpPr txBox="1"/>
          <p:nvPr/>
        </p:nvSpPr>
        <p:spPr>
          <a:xfrm>
            <a:off x="510457" y="4801771"/>
            <a:ext cx="9146161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Prérequis : Compétences mobilisées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Averta" pitchFamily="2" charset="77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Mathématiques, Traitement du signal, Electronique, Physique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B18AB-155A-7E4B-A991-D455BC8780B0}"/>
              </a:ext>
            </a:extLst>
          </p:cNvPr>
          <p:cNvSpPr txBox="1"/>
          <p:nvPr/>
        </p:nvSpPr>
        <p:spPr>
          <a:xfrm>
            <a:off x="510457" y="1100085"/>
            <a:ext cx="8832546" cy="32726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Objectifs / Métiers visés :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Ingénieur d’études / recherche / développement matériel ;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Chef de projet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algn="l" defTabSz="584200"/>
            <a:r>
              <a:rPr lang="fr-FR" sz="2800" dirty="0">
                <a:solidFill>
                  <a:srgbClr val="D8232A"/>
                </a:solidFill>
                <a:latin typeface="Averta" pitchFamily="2" charset="77"/>
              </a:rPr>
              <a:t>Secteurs d’activités :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Transports (Aéronautique &amp; spatial, Automobile)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Radiofréquence, Radiocommunications, Télécommunications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Téléphonie mobile 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6827930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Master GI / ENMA</a:t>
            </a: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D8232A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169E49-64F9-1C46-B0A0-7B557D6F346E}"/>
              </a:ext>
            </a:extLst>
          </p:cNvPr>
          <p:cNvSpPr txBox="1"/>
          <p:nvPr/>
        </p:nvSpPr>
        <p:spPr>
          <a:xfrm>
            <a:off x="510457" y="5069929"/>
            <a:ext cx="9146161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Prérequis : Compétences mobilisées</a:t>
            </a:r>
          </a:p>
          <a:p>
            <a:pPr marL="360000" algn="l" defTabSz="0"/>
            <a:r>
              <a:rPr lang="fr-FR" sz="2800" dirty="0">
                <a:latin typeface="Averta" pitchFamily="2" charset="77"/>
              </a:rPr>
              <a:t>	</a:t>
            </a:r>
            <a:r>
              <a:rPr lang="fr-FR" sz="2200" dirty="0">
                <a:latin typeface="Averta" pitchFamily="2" charset="77"/>
              </a:rPr>
              <a:t>Mathématiques, Transferts Thermiques, Thermodynamique et Physique des Matériaux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B18AB-155A-7E4B-A991-D455BC8780B0}"/>
              </a:ext>
            </a:extLst>
          </p:cNvPr>
          <p:cNvSpPr txBox="1"/>
          <p:nvPr/>
        </p:nvSpPr>
        <p:spPr>
          <a:xfrm>
            <a:off x="510457" y="1154427"/>
            <a:ext cx="8776978" cy="42267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Objectifs / Métiers visés : </a:t>
            </a:r>
          </a:p>
          <a:p>
            <a:pPr marL="360000" algn="l" defTabSz="0">
              <a:lnSpc>
                <a:spcPts val="3000"/>
              </a:lnSpc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	</a:t>
            </a:r>
            <a:r>
              <a:rPr lang="fr-FR" sz="2200" dirty="0">
                <a:latin typeface="Averta" pitchFamily="2" charset="77"/>
              </a:rPr>
              <a:t>Ingénieur d’études et de recherche, Chef de projet, Chargé d’affaires en génie climatique, Ingénieur en conception de systèmes énergétiques, Cadre technico-commercial</a:t>
            </a:r>
          </a:p>
          <a:p>
            <a:pPr algn="l" defTabSz="584200"/>
            <a:endParaRPr kumimoji="0" lang="fr-FR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algn="l" defTabSz="584200"/>
            <a:r>
              <a:rPr lang="fr-FR" sz="2800" dirty="0">
                <a:solidFill>
                  <a:srgbClr val="D8232A"/>
                </a:solidFill>
                <a:latin typeface="Averta" pitchFamily="2" charset="77"/>
              </a:rPr>
              <a:t>Secteurs d’activités: </a:t>
            </a:r>
          </a:p>
          <a:p>
            <a:pPr marL="360000" algn="l" defTabSz="0">
              <a:lnSpc>
                <a:spcPts val="3000"/>
              </a:lnSpc>
            </a:pPr>
            <a:r>
              <a:rPr lang="fr-FR" sz="2200" dirty="0">
                <a:latin typeface="Averta" pitchFamily="2" charset="77"/>
              </a:rPr>
              <a:t>	Aéronautique et spatial, automobile, transports, secteur de l’énergie et du bâtiment (conception d’installations, production de l’énergie, problèmes environnementaux), ingénierie, mesures et équipements scientifiques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200" dirty="0">
              <a:latin typeface="Avert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3587843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Master GI / MSCAE</a:t>
            </a: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169E49-64F9-1C46-B0A0-7B557D6F346E}"/>
              </a:ext>
            </a:extLst>
          </p:cNvPr>
          <p:cNvSpPr txBox="1"/>
          <p:nvPr/>
        </p:nvSpPr>
        <p:spPr>
          <a:xfrm>
            <a:off x="510457" y="4632494"/>
            <a:ext cx="9146161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Prérequis : Compétences mobilisées</a:t>
            </a:r>
          </a:p>
          <a:p>
            <a:pPr algn="l" defTabSz="584200"/>
            <a:r>
              <a:rPr lang="fr-FR" sz="2800" dirty="0">
                <a:latin typeface="Averta" pitchFamily="2" charset="77"/>
              </a:rPr>
              <a:t>	</a:t>
            </a:r>
            <a:r>
              <a:rPr lang="fr-FR" sz="2200" dirty="0">
                <a:latin typeface="Averta" pitchFamily="2" charset="77"/>
              </a:rPr>
              <a:t>Mathématiques &amp; Informatique ; 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Mécanique des Solides et 	Fluides; </a:t>
            </a:r>
            <a:r>
              <a:rPr lang="fr-FR" sz="2200" dirty="0">
                <a:latin typeface="Averta" pitchFamily="2" charset="77"/>
              </a:rPr>
              <a:t>Sciences des Matériaux 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B18AB-155A-7E4B-A991-D455BC8780B0}"/>
              </a:ext>
            </a:extLst>
          </p:cNvPr>
          <p:cNvSpPr txBox="1"/>
          <p:nvPr/>
        </p:nvSpPr>
        <p:spPr>
          <a:xfrm>
            <a:off x="510457" y="1220809"/>
            <a:ext cx="8904682" cy="32726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Objectifs / Métiers visés :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Ingénieur d’études / recherche / développement ;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Bureau d’études (c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onception &amp; calcul) ; Essais mécaniques ;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Support de production &amp; maintenance ; Chargés d’affaires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algn="l" defTabSz="584200"/>
            <a:r>
              <a:rPr lang="fr-FR" sz="2800" dirty="0">
                <a:solidFill>
                  <a:srgbClr val="D8232A"/>
                </a:solidFill>
                <a:latin typeface="Averta" pitchFamily="2" charset="77"/>
              </a:rPr>
              <a:t>Secteurs d’activités: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Transports (Aéronautique &amp; spatial, Automobile, Ferroviaire) ;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Industries mécaniques ; </a:t>
            </a:r>
          </a:p>
        </p:txBody>
      </p:sp>
    </p:spTree>
    <p:extLst>
      <p:ext uri="{BB962C8B-B14F-4D97-AF65-F5344CB8AC3E}">
        <p14:creationId xmlns:p14="http://schemas.microsoft.com/office/powerpoint/2010/main" val="36397346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Générale du Master GI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D5F9D7-0661-EB45-A38C-A1737D4D2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109508"/>
              </p:ext>
            </p:extLst>
          </p:nvPr>
        </p:nvGraphicFramePr>
        <p:xfrm>
          <a:off x="110836" y="1508059"/>
          <a:ext cx="9684326" cy="2852059"/>
        </p:xfrm>
        <a:graphic>
          <a:graphicData uri="http://schemas.openxmlformats.org/drawingml/2006/table">
            <a:tbl>
              <a:tblPr/>
              <a:tblGrid>
                <a:gridCol w="794096">
                  <a:extLst>
                    <a:ext uri="{9D8B030D-6E8A-4147-A177-3AD203B41FA5}">
                      <a16:colId xmlns:a16="http://schemas.microsoft.com/office/drawing/2014/main" val="2517419389"/>
                    </a:ext>
                  </a:extLst>
                </a:gridCol>
                <a:gridCol w="2948196">
                  <a:extLst>
                    <a:ext uri="{9D8B030D-6E8A-4147-A177-3AD203B41FA5}">
                      <a16:colId xmlns:a16="http://schemas.microsoft.com/office/drawing/2014/main" val="366265513"/>
                    </a:ext>
                  </a:extLst>
                </a:gridCol>
                <a:gridCol w="3046436">
                  <a:extLst>
                    <a:ext uri="{9D8B030D-6E8A-4147-A177-3AD203B41FA5}">
                      <a16:colId xmlns:a16="http://schemas.microsoft.com/office/drawing/2014/main" val="3932558274"/>
                    </a:ext>
                  </a:extLst>
                </a:gridCol>
                <a:gridCol w="2895598">
                  <a:extLst>
                    <a:ext uri="{9D8B030D-6E8A-4147-A177-3AD203B41FA5}">
                      <a16:colId xmlns:a16="http://schemas.microsoft.com/office/drawing/2014/main" val="3531792678"/>
                    </a:ext>
                  </a:extLst>
                </a:gridCol>
              </a:tblGrid>
              <a:tr h="157161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 dirty="0">
                          <a:effectLst/>
                          <a:latin typeface="Verdana" panose="020B0604030504040204" pitchFamily="34" charset="0"/>
                        </a:rPr>
                        <a:t>EESC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 dirty="0">
                          <a:effectLst/>
                          <a:latin typeface="Verdana" panose="020B0604030504040204" pitchFamily="34" charset="0"/>
                        </a:rPr>
                        <a:t>ENMA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effectLst/>
                          <a:latin typeface="Verdana" panose="020B0604030504040204" pitchFamily="34" charset="0"/>
                        </a:rPr>
                        <a:t>MSCAE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602857"/>
                  </a:ext>
                </a:extLst>
              </a:tr>
              <a:tr h="169251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493921"/>
                  </a:ext>
                </a:extLst>
              </a:tr>
              <a:tr h="21760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Semestre 7</a:t>
                      </a: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Energétique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cap="none" spc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  <a:sym typeface="Helvetica Light"/>
                        </a:rPr>
                        <a:t>Dimensionnement de Structures (*)</a:t>
                      </a:r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134402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Electromagnétisme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Matériaux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fr-F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sym typeface="Helvetica Light"/>
                        </a:rPr>
                        <a:t>Matériaux (*)</a:t>
                      </a:r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470770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Hyperfréquences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Calcul &amp; Dimensionnement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Modélisation et Calculs Numériques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7849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Gestion de Projet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394254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Langue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912382"/>
                  </a:ext>
                </a:extLst>
              </a:tr>
              <a:tr h="13194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929042"/>
                  </a:ext>
                </a:extLst>
              </a:tr>
              <a:tr h="217609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Semestre 8</a:t>
                      </a: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Méthodes de Caractérisation en Energétique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  <a:sym typeface="Helvetica Light"/>
                        </a:rPr>
                        <a:t>Calcul de Structures 1 (*)</a:t>
                      </a:r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09811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Hyperfréquences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Modélisation en Energétique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Mécanique Expérimentale &amp; Caractérisation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49135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Conception mécanique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963893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Etude de cas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Etude de cas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Etude de cas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29835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Langue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619943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Stage en entreprise (min 12 semaines)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0688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76280BF-16FD-EC41-9673-6DFFD6D117B4}"/>
              </a:ext>
            </a:extLst>
          </p:cNvPr>
          <p:cNvSpPr txBox="1"/>
          <p:nvPr/>
        </p:nvSpPr>
        <p:spPr>
          <a:xfrm>
            <a:off x="1372722" y="6404256"/>
            <a:ext cx="3677289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(*) UE « maîtriser le domaine »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5A67F1-AC3E-A542-A5C7-C87BC3EF2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042477"/>
              </p:ext>
            </p:extLst>
          </p:nvPr>
        </p:nvGraphicFramePr>
        <p:xfrm>
          <a:off x="110836" y="4505735"/>
          <a:ext cx="9684326" cy="1305654"/>
        </p:xfrm>
        <a:graphic>
          <a:graphicData uri="http://schemas.openxmlformats.org/drawingml/2006/table">
            <a:tbl>
              <a:tblPr/>
              <a:tblGrid>
                <a:gridCol w="794096">
                  <a:extLst>
                    <a:ext uri="{9D8B030D-6E8A-4147-A177-3AD203B41FA5}">
                      <a16:colId xmlns:a16="http://schemas.microsoft.com/office/drawing/2014/main" val="4123865612"/>
                    </a:ext>
                  </a:extLst>
                </a:gridCol>
                <a:gridCol w="2948196">
                  <a:extLst>
                    <a:ext uri="{9D8B030D-6E8A-4147-A177-3AD203B41FA5}">
                      <a16:colId xmlns:a16="http://schemas.microsoft.com/office/drawing/2014/main" val="2569135184"/>
                    </a:ext>
                  </a:extLst>
                </a:gridCol>
                <a:gridCol w="3046436">
                  <a:extLst>
                    <a:ext uri="{9D8B030D-6E8A-4147-A177-3AD203B41FA5}">
                      <a16:colId xmlns:a16="http://schemas.microsoft.com/office/drawing/2014/main" val="1720804619"/>
                    </a:ext>
                  </a:extLst>
                </a:gridCol>
                <a:gridCol w="2895598">
                  <a:extLst>
                    <a:ext uri="{9D8B030D-6E8A-4147-A177-3AD203B41FA5}">
                      <a16:colId xmlns:a16="http://schemas.microsoft.com/office/drawing/2014/main" val="3722119929"/>
                    </a:ext>
                  </a:extLst>
                </a:gridCol>
              </a:tblGrid>
              <a:tr h="217609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Semestre 9</a:t>
                      </a: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Electromagnétisme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Matériaux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  <a:sym typeface="Helvetica Light"/>
                        </a:rPr>
                        <a:t>Calcul de Structures 2 (*)</a:t>
                      </a:r>
                      <a:endParaRPr lang="fr-FR" sz="8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086226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Embarquée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Energétique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Conception de Structures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836640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Systèmes de Communication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Identification et Evaluation Non Destructive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Sciences Aéronautiques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748637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Langue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373976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Innovation et Création d’Entreprise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327939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Travail d’Etudes et Recherche (TER)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43829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E07C740-8F82-924D-8845-D7D0EFD83D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779934"/>
              </p:ext>
            </p:extLst>
          </p:nvPr>
        </p:nvGraphicFramePr>
        <p:xfrm>
          <a:off x="110836" y="5929550"/>
          <a:ext cx="9684326" cy="217609"/>
        </p:xfrm>
        <a:graphic>
          <a:graphicData uri="http://schemas.openxmlformats.org/drawingml/2006/table">
            <a:tbl>
              <a:tblPr/>
              <a:tblGrid>
                <a:gridCol w="794096">
                  <a:extLst>
                    <a:ext uri="{9D8B030D-6E8A-4147-A177-3AD203B41FA5}">
                      <a16:colId xmlns:a16="http://schemas.microsoft.com/office/drawing/2014/main" val="2782344985"/>
                    </a:ext>
                  </a:extLst>
                </a:gridCol>
                <a:gridCol w="8890230">
                  <a:extLst>
                    <a:ext uri="{9D8B030D-6E8A-4147-A177-3AD203B41FA5}">
                      <a16:colId xmlns:a16="http://schemas.microsoft.com/office/drawing/2014/main" val="2969624446"/>
                    </a:ext>
                  </a:extLst>
                </a:gridCol>
              </a:tblGrid>
              <a:tr h="217609">
                <a:tc>
                  <a:txBody>
                    <a:bodyPr/>
                    <a:lstStyle/>
                    <a:p>
                      <a:r>
                        <a:rPr lang="fr-FR" sz="8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Sem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3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sym typeface="Helvetica Light"/>
                        </a:rPr>
                        <a:t>Stage en entreprise (min 22 semaines)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714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23766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73409-B7CA-E5F5-3C37-EEA668B83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6A5A907-7DA3-81FE-6C2A-B4B49A3A7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294915"/>
              </p:ext>
            </p:extLst>
          </p:nvPr>
        </p:nvGraphicFramePr>
        <p:xfrm>
          <a:off x="295683" y="1835080"/>
          <a:ext cx="4485215" cy="3870680"/>
        </p:xfrm>
        <a:graphic>
          <a:graphicData uri="http://schemas.openxmlformats.org/drawingml/2006/table">
            <a:tbl>
              <a:tblPr/>
              <a:tblGrid>
                <a:gridCol w="2224615">
                  <a:extLst>
                    <a:ext uri="{9D8B030D-6E8A-4147-A177-3AD203B41FA5}">
                      <a16:colId xmlns:a16="http://schemas.microsoft.com/office/drawing/2014/main" val="411623150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7005280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59474892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176062335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10004918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1100" b="1" i="0" u="none" strike="noStrike">
                        <a:solidFill>
                          <a:srgbClr val="BA31B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775019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7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(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5Z4£ELU7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60255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</a:t>
                      </a:r>
                      <a:r>
                        <a:rPr lang="fr-FR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Hyperfréquence 1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5Z4£ELE1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2986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Synthèse de fréquence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8931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Caractérisation des composants hyperfréquences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0580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</a:t>
                      </a:r>
                      <a:r>
                        <a:rPr lang="fr-FR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Electronique 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5Z4£ELE1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8692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DSP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1524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Traitement du signal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26078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</a:t>
                      </a:r>
                      <a:r>
                        <a:rPr lang="fr-FR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Electromagnétisme 1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5Z4£ELE1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4608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Modélisation numérique (FDTD)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2078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Propagation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89792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Compétences linguistiques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5Z4£ELE2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1840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58886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Projets académiques et professionnels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5Z4£ELE3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177452"/>
                  </a:ext>
                </a:extLst>
              </a:tr>
              <a:tr h="2108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Gestion de projet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051268"/>
                  </a:ext>
                </a:extLst>
              </a:tr>
            </a:tbl>
          </a:graphicData>
        </a:graphic>
      </p:graphicFrame>
      <p:sp>
        <p:nvSpPr>
          <p:cNvPr id="177" name="Shape 177">
            <a:extLst>
              <a:ext uri="{FF2B5EF4-FFF2-40B4-BE49-F238E27FC236}">
                <a16:creationId xmlns:a16="http://schemas.microsoft.com/office/drawing/2014/main" id="{D1516616-3E35-1C0C-F755-8B71826A3A6E}"/>
              </a:ext>
            </a:extLst>
          </p:cNvPr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>
            <a:extLst>
              <a:ext uri="{FF2B5EF4-FFF2-40B4-BE49-F238E27FC236}">
                <a16:creationId xmlns:a16="http://schemas.microsoft.com/office/drawing/2014/main" id="{789022CB-4156-DBBF-47A8-FCF96CD7261B}"/>
              </a:ext>
            </a:extLst>
          </p:cNvPr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E2287FBD-F8F3-43A6-EEE3-9BDF96B03BF2}"/>
              </a:ext>
            </a:extLst>
          </p:cNvPr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 EESC: Master 1</a:t>
            </a:r>
            <a:endParaRPr dirty="0">
              <a:solidFill>
                <a:srgbClr val="00B05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B05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309D4-4772-10FA-9648-8ED5B31F6FBC}"/>
              </a:ext>
            </a:extLst>
          </p:cNvPr>
          <p:cNvSpPr txBox="1"/>
          <p:nvPr/>
        </p:nvSpPr>
        <p:spPr>
          <a:xfrm>
            <a:off x="180328" y="1152240"/>
            <a:ext cx="325569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51861B-1C49-554A-C704-3C45B13EC909}"/>
              </a:ext>
            </a:extLst>
          </p:cNvPr>
          <p:cNvSpPr/>
          <p:nvPr/>
        </p:nvSpPr>
        <p:spPr>
          <a:xfrm>
            <a:off x="247069" y="2223979"/>
            <a:ext cx="4600570" cy="2418703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51B231-2E04-B106-9AFD-978EADCBB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624091"/>
              </p:ext>
            </p:extLst>
          </p:nvPr>
        </p:nvGraphicFramePr>
        <p:xfrm>
          <a:off x="5178383" y="1835080"/>
          <a:ext cx="4480548" cy="3352825"/>
        </p:xfrm>
        <a:graphic>
          <a:graphicData uri="http://schemas.openxmlformats.org/drawingml/2006/table">
            <a:tbl>
              <a:tblPr/>
              <a:tblGrid>
                <a:gridCol w="2219948">
                  <a:extLst>
                    <a:ext uri="{9D8B030D-6E8A-4147-A177-3AD203B41FA5}">
                      <a16:colId xmlns:a16="http://schemas.microsoft.com/office/drawing/2014/main" val="33278436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849467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70194656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109675000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64742640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1100" b="0" i="0" u="none" strike="noStrike">
                        <a:solidFill>
                          <a:srgbClr val="BA31B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908049"/>
                  </a:ext>
                </a:extLst>
              </a:tr>
              <a:tr h="2108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8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5Z4£ELU8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583466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</a:t>
                      </a:r>
                      <a:r>
                        <a:rPr lang="fr-FR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Electronique 2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5Z4£ELE4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667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Optoélectronique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7584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Traitement du signal avancé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570008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</a:t>
                      </a:r>
                      <a:r>
                        <a:rPr lang="fr-FR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Hyperfréquence 2 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5Z4£ELE4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7659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Antennes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6833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Mesures hyperfréquences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8494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Compétences linguistiques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5Z4£ELE5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1162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916762"/>
                  </a:ext>
                </a:extLst>
              </a:tr>
              <a:tr h="2108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Projets académiques et professionnels 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5Z4£ELE6</a:t>
                      </a: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645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Etudes de Cas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7512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Stage </a:t>
                      </a: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pt-BR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5Z4£ELE7</a:t>
                      </a: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419297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Stage M1 EESC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7315" marR="7315" marT="73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067083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63D087B3-8CDC-88AE-B83D-39AE321BE12B}"/>
              </a:ext>
            </a:extLst>
          </p:cNvPr>
          <p:cNvSpPr/>
          <p:nvPr/>
        </p:nvSpPr>
        <p:spPr>
          <a:xfrm>
            <a:off x="5125104" y="2215473"/>
            <a:ext cx="4600570" cy="1520389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798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4E21-2931-0DE0-0D70-989BB41BA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F4512A-C10E-0CD8-64B2-0366A068D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417331"/>
              </p:ext>
            </p:extLst>
          </p:nvPr>
        </p:nvGraphicFramePr>
        <p:xfrm>
          <a:off x="2275019" y="1830389"/>
          <a:ext cx="5466328" cy="4136144"/>
        </p:xfrm>
        <a:graphic>
          <a:graphicData uri="http://schemas.openxmlformats.org/drawingml/2006/table">
            <a:tbl>
              <a:tblPr/>
              <a:tblGrid>
                <a:gridCol w="3811187">
                  <a:extLst>
                    <a:ext uri="{9D8B030D-6E8A-4147-A177-3AD203B41FA5}">
                      <a16:colId xmlns:a16="http://schemas.microsoft.com/office/drawing/2014/main" val="3402775148"/>
                    </a:ext>
                  </a:extLst>
                </a:gridCol>
                <a:gridCol w="390539">
                  <a:extLst>
                    <a:ext uri="{9D8B030D-6E8A-4147-A177-3AD203B41FA5}">
                      <a16:colId xmlns:a16="http://schemas.microsoft.com/office/drawing/2014/main" val="2336446596"/>
                    </a:ext>
                  </a:extLst>
                </a:gridCol>
                <a:gridCol w="446330">
                  <a:extLst>
                    <a:ext uri="{9D8B030D-6E8A-4147-A177-3AD203B41FA5}">
                      <a16:colId xmlns:a16="http://schemas.microsoft.com/office/drawing/2014/main" val="668118684"/>
                    </a:ext>
                  </a:extLst>
                </a:gridCol>
                <a:gridCol w="427733">
                  <a:extLst>
                    <a:ext uri="{9D8B030D-6E8A-4147-A177-3AD203B41FA5}">
                      <a16:colId xmlns:a16="http://schemas.microsoft.com/office/drawing/2014/main" val="1322680887"/>
                    </a:ext>
                  </a:extLst>
                </a:gridCol>
                <a:gridCol w="390539">
                  <a:extLst>
                    <a:ext uri="{9D8B030D-6E8A-4147-A177-3AD203B41FA5}">
                      <a16:colId xmlns:a16="http://schemas.microsoft.com/office/drawing/2014/main" val="3705989050"/>
                    </a:ext>
                  </a:extLst>
                </a:gridCol>
              </a:tblGrid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0" i="0" u="none" strike="noStrike">
                        <a:solidFill>
                          <a:srgbClr val="BA31B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813679"/>
                  </a:ext>
                </a:extLst>
              </a:tr>
              <a:tr h="1608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9 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5Z5£ELU9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693883"/>
                  </a:ext>
                </a:extLst>
              </a:tr>
              <a:tr h="2933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</a:t>
                      </a:r>
                      <a:r>
                        <a:rPr lang="fr-FR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Systèmes de communication 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5Z5£ELE1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673173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Transmissions Numériques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176615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Radiocommunications Nouvelle Génération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762720"/>
                  </a:ext>
                </a:extLst>
              </a:tr>
              <a:tr h="3068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</a:t>
                      </a:r>
                      <a:r>
                        <a:rPr lang="fr-FR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Electronique embarquée 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5Z5£ELE1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518709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Systèmes embarqués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93207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Java/Temps réel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78899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Réseaux de communications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0934797"/>
                  </a:ext>
                </a:extLst>
              </a:tr>
              <a:tr h="26779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</a:t>
                      </a:r>
                      <a:r>
                        <a:rPr lang="fr-FR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Electromagnétisme 2 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5Z5£ELE1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928609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Propagation dans la matière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477986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Fibre optique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790438"/>
                  </a:ext>
                </a:extLst>
              </a:tr>
              <a:tr h="13947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CEM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8239812"/>
                  </a:ext>
                </a:extLst>
              </a:tr>
              <a:tr h="28686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Connaissances et compétences disciplinaires d'approfondissement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(Liste : </a:t>
                      </a:r>
                      <a:r>
                        <a:rPr lang="fr-FR" sz="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5Z5£ELE2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46270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Innovation et création d'entreprise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519861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 : Activité de recherche scientifique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495941"/>
                  </a:ext>
                </a:extLst>
              </a:tr>
              <a:tr h="1743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Compétences linguistiques 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</a:t>
                      </a:r>
                      <a:r>
                        <a:rPr lang="fr-F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5Z5£ELE3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3904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63105"/>
                  </a:ext>
                </a:extLst>
              </a:tr>
              <a:tr h="1707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UE6 : Projets académiques et professionnels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(Liste :</a:t>
                      </a:r>
                      <a:r>
                        <a:rPr lang="fr-F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5Z5£ELE4</a:t>
                      </a: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765249"/>
                  </a:ext>
                </a:extLst>
              </a:tr>
              <a:tr h="1608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 : Recherche bibliographique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367602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439759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0" i="0" u="none" strike="noStrike">
                        <a:solidFill>
                          <a:srgbClr val="BA31B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  <a:endParaRPr lang="fr-FR" sz="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  <a:endParaRPr lang="fr-FR" sz="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080687"/>
                  </a:ext>
                </a:extLst>
              </a:tr>
              <a:tr h="14598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Semestre 10 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fr-FR" sz="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5Z5£LMU0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051229"/>
                  </a:ext>
                </a:extLst>
              </a:tr>
              <a:tr h="1543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800" b="1" i="0" u="none" strike="noStrike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UE1 : </a:t>
                      </a:r>
                      <a:r>
                        <a:rPr lang="pt-BR" sz="800" b="1" i="0" u="none" strike="noStrike" dirty="0" err="1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Stage</a:t>
                      </a:r>
                      <a:r>
                        <a:rPr lang="pt-BR" sz="800" b="1" i="0" u="none" strike="noStrike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(Liste : </a:t>
                      </a:r>
                      <a:r>
                        <a:rPr lang="pt-B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5Z5£ELE5</a:t>
                      </a:r>
                      <a:r>
                        <a:rPr lang="pt-B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pt-BR" sz="8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397310"/>
                  </a:ext>
                </a:extLst>
              </a:tr>
              <a:tr h="13389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Stage M2 EESC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</a:t>
                      </a:r>
                    </a:p>
                  </a:txBody>
                  <a:tcPr marL="5356" marR="5356" marT="53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200032"/>
                  </a:ext>
                </a:extLst>
              </a:tr>
            </a:tbl>
          </a:graphicData>
        </a:graphic>
      </p:graphicFrame>
      <p:sp>
        <p:nvSpPr>
          <p:cNvPr id="177" name="Shape 177">
            <a:extLst>
              <a:ext uri="{FF2B5EF4-FFF2-40B4-BE49-F238E27FC236}">
                <a16:creationId xmlns:a16="http://schemas.microsoft.com/office/drawing/2014/main" id="{14D8F84F-AB18-625A-0058-DC149C94490B}"/>
              </a:ext>
            </a:extLst>
          </p:cNvPr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>
            <a:extLst>
              <a:ext uri="{FF2B5EF4-FFF2-40B4-BE49-F238E27FC236}">
                <a16:creationId xmlns:a16="http://schemas.microsoft.com/office/drawing/2014/main" id="{D6D34956-06E8-2DF3-AD2B-250DE7B209DF}"/>
              </a:ext>
            </a:extLst>
          </p:cNvPr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54CC7CF3-DB0F-0A5A-BB80-A60F45CC9A2F}"/>
              </a:ext>
            </a:extLst>
          </p:cNvPr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 EESC: Master 2</a:t>
            </a:r>
            <a:endParaRPr dirty="0">
              <a:solidFill>
                <a:srgbClr val="00B05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B05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F2AD-775A-8E71-77D0-C4486E1E2801}"/>
              </a:ext>
            </a:extLst>
          </p:cNvPr>
          <p:cNvSpPr txBox="1"/>
          <p:nvPr/>
        </p:nvSpPr>
        <p:spPr>
          <a:xfrm>
            <a:off x="180328" y="1152240"/>
            <a:ext cx="325569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32EF72-2108-9C48-D0D2-797B32470DF5}"/>
              </a:ext>
            </a:extLst>
          </p:cNvPr>
          <p:cNvSpPr/>
          <p:nvPr/>
        </p:nvSpPr>
        <p:spPr>
          <a:xfrm>
            <a:off x="2224331" y="2128652"/>
            <a:ext cx="5617342" cy="1949997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2852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73409-B7CA-E5F5-3C37-EEA668B83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703311"/>
              </p:ext>
            </p:extLst>
          </p:nvPr>
        </p:nvGraphicFramePr>
        <p:xfrm>
          <a:off x="205811" y="1700173"/>
          <a:ext cx="4632864" cy="4204335"/>
        </p:xfrm>
        <a:graphic>
          <a:graphicData uri="http://schemas.openxmlformats.org/drawingml/2006/table">
            <a:tbl>
              <a:tblPr/>
              <a:tblGrid>
                <a:gridCol w="3147764">
                  <a:extLst>
                    <a:ext uri="{9D8B030D-6E8A-4147-A177-3AD203B41FA5}">
                      <a16:colId xmlns:a16="http://schemas.microsoft.com/office/drawing/2014/main" val="800573046"/>
                    </a:ext>
                  </a:extLst>
                </a:gridCol>
                <a:gridCol w="371275">
                  <a:extLst>
                    <a:ext uri="{9D8B030D-6E8A-4147-A177-3AD203B41FA5}">
                      <a16:colId xmlns:a16="http://schemas.microsoft.com/office/drawing/2014/main" val="3205263521"/>
                    </a:ext>
                  </a:extLst>
                </a:gridCol>
                <a:gridCol w="371275">
                  <a:extLst>
                    <a:ext uri="{9D8B030D-6E8A-4147-A177-3AD203B41FA5}">
                      <a16:colId xmlns:a16="http://schemas.microsoft.com/office/drawing/2014/main" val="3224806314"/>
                    </a:ext>
                  </a:extLst>
                </a:gridCol>
                <a:gridCol w="371275">
                  <a:extLst>
                    <a:ext uri="{9D8B030D-6E8A-4147-A177-3AD203B41FA5}">
                      <a16:colId xmlns:a16="http://schemas.microsoft.com/office/drawing/2014/main" val="4134489023"/>
                    </a:ext>
                  </a:extLst>
                </a:gridCol>
                <a:gridCol w="371275">
                  <a:extLst>
                    <a:ext uri="{9D8B030D-6E8A-4147-A177-3AD203B41FA5}">
                      <a16:colId xmlns:a16="http://schemas.microsoft.com/office/drawing/2014/main" val="114277253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3043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Semestre 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80344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CONNAISSANCES ET COMPETENCES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Energétique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4447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Transferts thermiques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6720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Rayonnement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86141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:CONNAISSANCES ET COMPETENCES DISCIPLINAIRES FONDAMENTALES : 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Matériaux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9775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Matériaux Composites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9490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Matériaux Métalliques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759193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CONNAISSANCES ET COMPETENCES DISCIPLINAIRES FONDAMENTALES : 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 &amp; Dimensionnement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3276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Méthodes numériques en thermique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4272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Méthode des Eléments Finis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074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COMPETENCES LINGUISTIQUES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546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62091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PROJETS ACADEMIQUES ET PROFESSIONNELS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Gestion de Projet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8511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Gestion de Projet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788762"/>
                  </a:ext>
                </a:extLst>
              </a:tr>
            </a:tbl>
          </a:graphicData>
        </a:graphic>
      </p:graphicFrame>
      <p:sp>
        <p:nvSpPr>
          <p:cNvPr id="177" name="Shape 177">
            <a:extLst>
              <a:ext uri="{FF2B5EF4-FFF2-40B4-BE49-F238E27FC236}">
                <a16:creationId xmlns:a16="http://schemas.microsoft.com/office/drawing/2014/main" id="{D1516616-3E35-1C0C-F755-8B71826A3A6E}"/>
              </a:ext>
            </a:extLst>
          </p:cNvPr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>
            <a:extLst>
              <a:ext uri="{FF2B5EF4-FFF2-40B4-BE49-F238E27FC236}">
                <a16:creationId xmlns:a16="http://schemas.microsoft.com/office/drawing/2014/main" id="{789022CB-4156-DBBF-47A8-FCF96CD7261B}"/>
              </a:ext>
            </a:extLst>
          </p:cNvPr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E2287FBD-F8F3-43A6-EEE3-9BDF96B03BF2}"/>
              </a:ext>
            </a:extLst>
          </p:cNvPr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C0000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C0000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C00000"/>
                </a:solidFill>
                <a:latin typeface="Averta Regular"/>
                <a:ea typeface="Arial" charset="0"/>
                <a:cs typeface="Averta Regular"/>
              </a:rPr>
              <a:t> ENMA: Master 1</a:t>
            </a:r>
            <a:endParaRPr dirty="0">
              <a:solidFill>
                <a:srgbClr val="C0000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C0000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309D4-4772-10FA-9648-8ED5B31F6FBC}"/>
              </a:ext>
            </a:extLst>
          </p:cNvPr>
          <p:cNvSpPr txBox="1"/>
          <p:nvPr/>
        </p:nvSpPr>
        <p:spPr>
          <a:xfrm>
            <a:off x="180328" y="1152240"/>
            <a:ext cx="325569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51861B-1C49-554A-C704-3C45B13EC909}"/>
              </a:ext>
            </a:extLst>
          </p:cNvPr>
          <p:cNvSpPr/>
          <p:nvPr/>
        </p:nvSpPr>
        <p:spPr>
          <a:xfrm>
            <a:off x="193279" y="2089515"/>
            <a:ext cx="4644000" cy="2670747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227044"/>
              </p:ext>
            </p:extLst>
          </p:nvPr>
        </p:nvGraphicFramePr>
        <p:xfrm>
          <a:off x="5098530" y="1700173"/>
          <a:ext cx="4632861" cy="4613910"/>
        </p:xfrm>
        <a:graphic>
          <a:graphicData uri="http://schemas.openxmlformats.org/drawingml/2006/table">
            <a:tbl>
              <a:tblPr/>
              <a:tblGrid>
                <a:gridCol w="3147765">
                  <a:extLst>
                    <a:ext uri="{9D8B030D-6E8A-4147-A177-3AD203B41FA5}">
                      <a16:colId xmlns:a16="http://schemas.microsoft.com/office/drawing/2014/main" val="2134313456"/>
                    </a:ext>
                  </a:extLst>
                </a:gridCol>
                <a:gridCol w="371274">
                  <a:extLst>
                    <a:ext uri="{9D8B030D-6E8A-4147-A177-3AD203B41FA5}">
                      <a16:colId xmlns:a16="http://schemas.microsoft.com/office/drawing/2014/main" val="1296578026"/>
                    </a:ext>
                  </a:extLst>
                </a:gridCol>
                <a:gridCol w="371274">
                  <a:extLst>
                    <a:ext uri="{9D8B030D-6E8A-4147-A177-3AD203B41FA5}">
                      <a16:colId xmlns:a16="http://schemas.microsoft.com/office/drawing/2014/main" val="3501718957"/>
                    </a:ext>
                  </a:extLst>
                </a:gridCol>
                <a:gridCol w="371274">
                  <a:extLst>
                    <a:ext uri="{9D8B030D-6E8A-4147-A177-3AD203B41FA5}">
                      <a16:colId xmlns:a16="http://schemas.microsoft.com/office/drawing/2014/main" val="2492912669"/>
                    </a:ext>
                  </a:extLst>
                </a:gridCol>
                <a:gridCol w="371274">
                  <a:extLst>
                    <a:ext uri="{9D8B030D-6E8A-4147-A177-3AD203B41FA5}">
                      <a16:colId xmlns:a16="http://schemas.microsoft.com/office/drawing/2014/main" val="71659769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5022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Semestre 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703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Enseignements académiques S8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88466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CONNAISSANCES ET COMPETENCES DISCIPLINAIRES FONDAMENTALES : </a:t>
                      </a:r>
                      <a:b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Méthodes de Caractérisation en Energétique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3516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Procédés de Mesures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1525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Thermodynamique des systèmes énergétiques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858546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CONNAISSANCES ET COMPETENCES DISCIPLINAIRES FONDAMENTALES : 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Modélisation en Energétique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8424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Aérodynamique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21308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Couplages Thermomécaniques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33684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CONNAISSANCES ET COMPETENCES DISCIPLINAIRES FONDAMENTALES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Conception mécanique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7273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0878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COMPETENCES LINGUISTIQUES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6671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80464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PROJETS ACADEMIQUES ET PROFESSIONNELS :</a:t>
                      </a:r>
                      <a:b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Etudes de Cas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3735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Etudes de Cas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819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UE6 : STAGE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6655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486424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63D087B3-8CDC-88AE-B83D-39AE321BE12B}"/>
              </a:ext>
            </a:extLst>
          </p:cNvPr>
          <p:cNvSpPr/>
          <p:nvPr/>
        </p:nvSpPr>
        <p:spPr>
          <a:xfrm>
            <a:off x="5080599" y="2281951"/>
            <a:ext cx="4650792" cy="252000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41549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4E21-2931-0DE0-0D70-989BB41BA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D6D34956-06E8-2DF3-AD2B-250DE7B209DF}"/>
              </a:ext>
            </a:extLst>
          </p:cNvPr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691101"/>
              </p:ext>
            </p:extLst>
          </p:nvPr>
        </p:nvGraphicFramePr>
        <p:xfrm>
          <a:off x="1560936" y="1453869"/>
          <a:ext cx="6676635" cy="5136828"/>
        </p:xfrm>
        <a:graphic>
          <a:graphicData uri="http://schemas.openxmlformats.org/drawingml/2006/table">
            <a:tbl>
              <a:tblPr/>
              <a:tblGrid>
                <a:gridCol w="4536391">
                  <a:extLst>
                    <a:ext uri="{9D8B030D-6E8A-4147-A177-3AD203B41FA5}">
                      <a16:colId xmlns:a16="http://schemas.microsoft.com/office/drawing/2014/main" val="2131042535"/>
                    </a:ext>
                  </a:extLst>
                </a:gridCol>
                <a:gridCol w="535061">
                  <a:extLst>
                    <a:ext uri="{9D8B030D-6E8A-4147-A177-3AD203B41FA5}">
                      <a16:colId xmlns:a16="http://schemas.microsoft.com/office/drawing/2014/main" val="1045328259"/>
                    </a:ext>
                  </a:extLst>
                </a:gridCol>
                <a:gridCol w="535061">
                  <a:extLst>
                    <a:ext uri="{9D8B030D-6E8A-4147-A177-3AD203B41FA5}">
                      <a16:colId xmlns:a16="http://schemas.microsoft.com/office/drawing/2014/main" val="3446258803"/>
                    </a:ext>
                  </a:extLst>
                </a:gridCol>
                <a:gridCol w="535061">
                  <a:extLst>
                    <a:ext uri="{9D8B030D-6E8A-4147-A177-3AD203B41FA5}">
                      <a16:colId xmlns:a16="http://schemas.microsoft.com/office/drawing/2014/main" val="1975892600"/>
                    </a:ext>
                  </a:extLst>
                </a:gridCol>
                <a:gridCol w="535061">
                  <a:extLst>
                    <a:ext uri="{9D8B030D-6E8A-4147-A177-3AD203B41FA5}">
                      <a16:colId xmlns:a16="http://schemas.microsoft.com/office/drawing/2014/main" val="628933248"/>
                    </a:ext>
                  </a:extLst>
                </a:gridCol>
              </a:tblGrid>
              <a:tr h="146831">
                <a:tc>
                  <a:txBody>
                    <a:bodyPr/>
                    <a:lstStyle/>
                    <a:p>
                      <a:pPr algn="l" fontAlgn="ctr"/>
                      <a:endParaRPr lang="fr-FR" sz="105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42" marR="7342" marT="73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461898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Semestre 9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486610"/>
                  </a:ext>
                </a:extLst>
              </a:tr>
              <a:tr h="29366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UE1 : CONNAISSANCES ET COMPETENCES DISCIPLINAIRES FONDAMENTALES : </a:t>
                      </a:r>
                      <a:br>
                        <a:rPr lang="fr-F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Matériaux 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434205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Matériaux fonctionnels : élaboration et applications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171672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Tenue en service des métaux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997577"/>
                  </a:ext>
                </a:extLst>
              </a:tr>
              <a:tr h="29366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UE2 : CONNAISSANCES ET COMPETENCES DISCIPLINAIRES FONDAMENTALES : </a:t>
                      </a:r>
                      <a:b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Energétique 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390372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Energie et Environnement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541596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Optimisation des systèmes énergétiques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389519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Combustion, détonique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4903157"/>
                  </a:ext>
                </a:extLst>
              </a:tr>
              <a:tr h="29366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UE3 : CONNAISSANCES ET COMPETENCES DISCIPLINAIRES FONDAMENTALES : </a:t>
                      </a:r>
                      <a:b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Identification et Evaluation Non Destructive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998749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Mesures non-intrusives et procédés laser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747465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Traitement des données thermiques et radiatives : méthodes inverses et IA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7261876"/>
                  </a:ext>
                </a:extLst>
              </a:tr>
              <a:tr h="3083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UE4 : CONNAISSANCES ET COMPETENCES DISCIPLINAIRES D'APPROFONDISSEMENT :</a:t>
                      </a:r>
                      <a:b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Mener un Projet R&amp;D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651702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Innovation et Création d'Entreprise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79629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TER: Activité de Recherche Scientifique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252905"/>
                  </a:ext>
                </a:extLst>
              </a:tr>
              <a:tr h="29366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UE5 : COMPETENCES LINGUISTIQUES :</a:t>
                      </a:r>
                      <a:b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155556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530219"/>
                  </a:ext>
                </a:extLst>
              </a:tr>
              <a:tr h="29366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UE6 : PROJETS ACADEMIQUES ET PROFESSIONNELS :</a:t>
                      </a:r>
                      <a:b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Etat de l'art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731306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TER: Recherche Bibliographique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508335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42" marR="7342" marT="73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42" marR="7342" marT="73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42" marR="7342" marT="73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42" marR="7342" marT="73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42" marR="7342" marT="73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259692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42" marR="7342" marT="73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CM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TD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Ects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02632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Semestre 10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926181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FORMER EN MILIEU PROFESSIONNEL :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629761"/>
                  </a:ext>
                </a:extLst>
              </a:tr>
              <a:tr h="14683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Stage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42" marR="7342" marT="73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510"/>
                  </a:ext>
                </a:extLst>
              </a:tr>
            </a:tbl>
          </a:graphicData>
        </a:graphic>
      </p:graphicFrame>
      <p:sp>
        <p:nvSpPr>
          <p:cNvPr id="177" name="Shape 177">
            <a:extLst>
              <a:ext uri="{FF2B5EF4-FFF2-40B4-BE49-F238E27FC236}">
                <a16:creationId xmlns:a16="http://schemas.microsoft.com/office/drawing/2014/main" id="{14D8F84F-AB18-625A-0058-DC149C94490B}"/>
              </a:ext>
            </a:extLst>
          </p:cNvPr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54CC7CF3-DB0F-0A5A-BB80-A60F45CC9A2F}"/>
              </a:ext>
            </a:extLst>
          </p:cNvPr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C0000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C0000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C00000"/>
                </a:solidFill>
                <a:latin typeface="Averta Regular"/>
                <a:ea typeface="Arial" charset="0"/>
                <a:cs typeface="Averta Regular"/>
              </a:rPr>
              <a:t> ENMA: Master 2</a:t>
            </a:r>
            <a:endParaRPr dirty="0">
              <a:solidFill>
                <a:srgbClr val="C0000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C0000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F2AD-775A-8E71-77D0-C4486E1E2801}"/>
              </a:ext>
            </a:extLst>
          </p:cNvPr>
          <p:cNvSpPr txBox="1"/>
          <p:nvPr/>
        </p:nvSpPr>
        <p:spPr>
          <a:xfrm>
            <a:off x="280488" y="1124242"/>
            <a:ext cx="306975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32EF72-2108-9C48-D0D2-797B32470DF5}"/>
              </a:ext>
            </a:extLst>
          </p:cNvPr>
          <p:cNvSpPr/>
          <p:nvPr/>
        </p:nvSpPr>
        <p:spPr>
          <a:xfrm>
            <a:off x="1543006" y="1781718"/>
            <a:ext cx="6696000" cy="216000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7777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34393</TotalTime>
  <Words>2414</Words>
  <Application>Microsoft Macintosh PowerPoint</Application>
  <PresentationFormat>A4 Paper (210x297 mm)</PresentationFormat>
  <Paragraphs>1013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Averta</vt:lpstr>
      <vt:lpstr>Averta Regular</vt:lpstr>
      <vt:lpstr>Averta SemiBold</vt:lpstr>
      <vt:lpstr>Calibri</vt:lpstr>
      <vt:lpstr>Helvetica</vt:lpstr>
      <vt:lpstr>Helvetica Light</vt:lpstr>
      <vt:lpstr>Helvetica Neue</vt:lpstr>
      <vt:lpstr>Verdana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Burokur Shah</dc:creator>
  <cp:lastModifiedBy>D'ottavio Michele</cp:lastModifiedBy>
  <cp:revision>194</cp:revision>
  <cp:lastPrinted>2017-09-12T20:39:49Z</cp:lastPrinted>
  <dcterms:modified xsi:type="dcterms:W3CDTF">2025-11-12T16:01:10Z</dcterms:modified>
</cp:coreProperties>
</file>